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314" r:id="rId3"/>
    <p:sldId id="296" r:id="rId4"/>
    <p:sldId id="298" r:id="rId5"/>
    <p:sldId id="297" r:id="rId6"/>
    <p:sldId id="293" r:id="rId7"/>
    <p:sldId id="272" r:id="rId8"/>
    <p:sldId id="315" r:id="rId9"/>
    <p:sldId id="292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316" r:id="rId20"/>
    <p:sldId id="300" r:id="rId21"/>
    <p:sldId id="286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11" autoAdjust="0"/>
    <p:restoredTop sz="83398" autoAdjust="0"/>
  </p:normalViewPr>
  <p:slideViewPr>
    <p:cSldViewPr>
      <p:cViewPr>
        <p:scale>
          <a:sx n="75" d="100"/>
          <a:sy n="75" d="100"/>
        </p:scale>
        <p:origin x="-4072" y="-2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856"/>
    </p:cViewPr>
  </p:notesTextViewPr>
  <p:sorterViewPr>
    <p:cViewPr>
      <p:scale>
        <a:sx n="193" d="100"/>
        <a:sy n="193" d="100"/>
      </p:scale>
      <p:origin x="0" y="2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1CC51-24D4-AE40-B78D-D9602F815836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3E92C-207B-C34D-A7E8-5D40D4C8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9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Thank </a:t>
            </a:r>
            <a:r>
              <a:rPr lang="en-US" dirty="0"/>
              <a:t>you.</a:t>
            </a:r>
          </a:p>
          <a:p>
            <a:r>
              <a:rPr lang="en-US" dirty="0" smtClean="0"/>
              <a:t>Many</a:t>
            </a:r>
            <a:r>
              <a:rPr lang="en-US" baseline="0" dirty="0" smtClean="0"/>
              <a:t> have wondered how may of Colorado’s DUIs are actually DUIDs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5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performed study to deal w/ </a:t>
            </a:r>
            <a:r>
              <a:rPr lang="en-US" dirty="0" smtClean="0"/>
              <a:t>shortcomings</a:t>
            </a:r>
            <a:r>
              <a:rPr lang="en-US" baseline="0" dirty="0" smtClean="0"/>
              <a:t> in </a:t>
            </a:r>
            <a:r>
              <a:rPr lang="en-US" dirty="0" smtClean="0"/>
              <a:t>FARS </a:t>
            </a:r>
            <a:r>
              <a:rPr lang="en-US" dirty="0"/>
              <a:t>study </a:t>
            </a:r>
            <a:r>
              <a:rPr lang="en-US" dirty="0" smtClean="0"/>
              <a:t>and</a:t>
            </a:r>
            <a:r>
              <a:rPr lang="en-US" baseline="0" dirty="0" smtClean="0"/>
              <a:t> lack of otherwise comprehensive data</a:t>
            </a:r>
            <a:endParaRPr lang="en-US" dirty="0" smtClean="0"/>
          </a:p>
          <a:p>
            <a:r>
              <a:rPr lang="en-US" dirty="0" smtClean="0"/>
              <a:t>Data included defendant age and gender, crash details</a:t>
            </a:r>
          </a:p>
          <a:p>
            <a:r>
              <a:rPr lang="en-US" dirty="0" smtClean="0"/>
              <a:t>Time of dispatch,</a:t>
            </a:r>
            <a:r>
              <a:rPr lang="en-US" baseline="0" dirty="0" smtClean="0"/>
              <a:t> blood draw, warrant, plea bargain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r>
              <a:rPr lang="en-US" baseline="0" dirty="0" smtClean="0"/>
              <a:t> to the estimates that follow</a:t>
            </a:r>
          </a:p>
          <a:p>
            <a:r>
              <a:rPr lang="en-US" baseline="0" dirty="0" smtClean="0"/>
              <a:t>If VH/VA results extrapolated to all DUIs, MJ impaired driving ~ double CSP/Lab estimates</a:t>
            </a:r>
          </a:p>
          <a:p>
            <a:r>
              <a:rPr lang="en-US" baseline="0" dirty="0" smtClean="0"/>
              <a:t>Couldn’t rely on lab tests – only 2/3 </a:t>
            </a:r>
          </a:p>
          <a:p>
            <a:r>
              <a:rPr lang="en-US" baseline="0" dirty="0" smtClean="0"/>
              <a:t>Sampling delays – more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8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have</a:t>
            </a:r>
            <a:r>
              <a:rPr lang="en-US" baseline="0" dirty="0" smtClean="0"/>
              <a:t> </a:t>
            </a:r>
            <a:r>
              <a:rPr lang="en-US" dirty="0" err="1" smtClean="0"/>
              <a:t>prob</a:t>
            </a:r>
            <a:r>
              <a:rPr lang="en-US" dirty="0" smtClean="0"/>
              <a:t> cause for lab test – not VH or VA</a:t>
            </a:r>
          </a:p>
          <a:p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prob</a:t>
            </a:r>
            <a:r>
              <a:rPr lang="en-US" baseline="0" dirty="0" smtClean="0"/>
              <a:t> cause takes time, legal challenges&gt; dismissal</a:t>
            </a:r>
          </a:p>
          <a:p>
            <a:r>
              <a:rPr lang="en-US" baseline="0" dirty="0" smtClean="0"/>
              <a:t>At </a:t>
            </a:r>
            <a:r>
              <a:rPr lang="en-US" u="sng" baseline="0" dirty="0" smtClean="0"/>
              <a:t>least</a:t>
            </a:r>
            <a:r>
              <a:rPr lang="en-US" u="none" baseline="0" dirty="0" smtClean="0"/>
              <a:t> 83% VH/VA had </a:t>
            </a:r>
            <a:r>
              <a:rPr lang="en-US" u="none" baseline="0" dirty="0" err="1" smtClean="0"/>
              <a:t>prob</a:t>
            </a:r>
            <a:r>
              <a:rPr lang="en-US" u="none" baseline="0" dirty="0" smtClean="0"/>
              <a:t> cause for lab test – DUI</a:t>
            </a:r>
          </a:p>
          <a:p>
            <a:r>
              <a:rPr lang="en-US" u="none" baseline="0" dirty="0" smtClean="0"/>
              <a:t>VH and VA results are similar</a:t>
            </a:r>
          </a:p>
          <a:p>
            <a:r>
              <a:rPr lang="en-US" u="none" baseline="0" dirty="0" smtClean="0"/>
              <a:t>Remember this number – it will be important is supporting a proposed legislative initiative.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10+16=26</a:t>
            </a:r>
          </a:p>
          <a:p>
            <a:r>
              <a:rPr lang="en-US" dirty="0" smtClean="0"/>
              <a:t>39% much higher than CSP estimate of 12.4% MJ only</a:t>
            </a:r>
          </a:p>
          <a:p>
            <a:r>
              <a:rPr lang="en-US" dirty="0" smtClean="0"/>
              <a:t>Although 24% were alcohol and drugs combined,</a:t>
            </a:r>
            <a:r>
              <a:rPr lang="en-US" baseline="0" dirty="0" smtClean="0"/>
              <a:t> many had –OH below legal limits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7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85% multiple</a:t>
            </a:r>
            <a:r>
              <a:rPr lang="en-US" baseline="0" dirty="0" smtClean="0"/>
              <a:t> drugs or drugs+ alcohol</a:t>
            </a:r>
          </a:p>
          <a:p>
            <a:r>
              <a:rPr lang="en-US" baseline="0" dirty="0" smtClean="0"/>
              <a:t>Similar to </a:t>
            </a:r>
            <a:r>
              <a:rPr lang="en-US" baseline="0" dirty="0" err="1" smtClean="0"/>
              <a:t>L’w’d</a:t>
            </a:r>
            <a:r>
              <a:rPr lang="en-US" baseline="0" dirty="0" smtClean="0"/>
              <a:t> results, except </a:t>
            </a:r>
            <a:r>
              <a:rPr lang="en-US" baseline="0" dirty="0" err="1" smtClean="0"/>
              <a:t>L’w’d</a:t>
            </a:r>
            <a:r>
              <a:rPr lang="en-US" baseline="0" dirty="0" smtClean="0"/>
              <a:t> showed a much higher prevalence of benzodiazepines, and lower amphetamines</a:t>
            </a:r>
          </a:p>
          <a:p>
            <a:r>
              <a:rPr lang="en-US" baseline="0" dirty="0" smtClean="0"/>
              <a:t>16 </a:t>
            </a:r>
            <a:r>
              <a:rPr lang="en-US" baseline="0" dirty="0" err="1" smtClean="0"/>
              <a:t>drugs+alcohol</a:t>
            </a:r>
            <a:r>
              <a:rPr lang="en-US" baseline="0" dirty="0" smtClean="0"/>
              <a:t>, 6 multiple drugs, 10 drugs+ -OH</a:t>
            </a:r>
          </a:p>
          <a:p>
            <a:r>
              <a:rPr lang="en-US" baseline="0" dirty="0" smtClean="0"/>
              <a:t>18 MJ, all but 2 were polydrug</a:t>
            </a:r>
          </a:p>
          <a:p>
            <a:r>
              <a:rPr lang="en-US" baseline="0" dirty="0" smtClean="0"/>
              <a:t>This is not to say there were only two cases of DUI- marijuana in the state, but only two cases in the tranche of 66 cases studied here.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Focusing efforts only on DUI MJ ignores the larger problem of DUID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Colorado’s data supports 2014 research published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Bogstrand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Forensic Science International that marijuana impairs driving only modestly, but it synergistically compounds the impairing effect of other substances.  THC OR ~ 2.8 but &gt;20 in combination w/ others. It’s better to focus on drug impairment than to focus on marijuana impairment, and especially o emphasize polydrug impairment.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2.32 mean not representative f(8 &amp; 4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CSP rural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7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chart – compelling demonstrates that even if a driver were smoking a joint at the</a:t>
            </a:r>
            <a:r>
              <a:rPr lang="en-US" baseline="0" dirty="0" smtClean="0"/>
              <a:t> time of a crash, blood testing would likely find that driver innocent of DUID under Colorado law.</a:t>
            </a:r>
          </a:p>
          <a:p>
            <a:r>
              <a:rPr lang="en-US" baseline="0" dirty="0" smtClean="0"/>
              <a:t>THC blood content as a function of time since cessation of smoking – from zero to 4½ hours</a:t>
            </a:r>
          </a:p>
          <a:p>
            <a:r>
              <a:rPr lang="en-US" baseline="0" dirty="0" smtClean="0"/>
              <a:t>Three decay curves from two authors, using occasional smokers, heavy smokers, and combined smokers.  The decay is from both THC metabolism and THC redistribution to the body’s fat stores.</a:t>
            </a:r>
          </a:p>
          <a:p>
            <a:r>
              <a:rPr lang="en-US" baseline="0" dirty="0" smtClean="0"/>
              <a:t>The wide error bars indicate the widely varying results that can be expected, even in these well controlled studies.  Immediately after smoking, THC content may vary from 20 to 120 </a:t>
            </a:r>
            <a:r>
              <a:rPr lang="en-US" baseline="0" dirty="0" err="1" smtClean="0"/>
              <a:t>ng</a:t>
            </a:r>
            <a:r>
              <a:rPr lang="en-US" baseline="0" dirty="0" smtClean="0"/>
              <a:t>/ml</a:t>
            </a:r>
          </a:p>
          <a:p>
            <a:r>
              <a:rPr lang="en-US" baseline="0" dirty="0" smtClean="0"/>
              <a:t>But regardless of the starting level, it drops by 90% in the first hour after smoking.  This chart does not apply to marijuana edibles that have a different metabolic/distribution curve, it only applies to smoked marijuana.</a:t>
            </a:r>
          </a:p>
          <a:p>
            <a:r>
              <a:rPr lang="en-US" baseline="0" dirty="0" smtClean="0"/>
              <a:t>Dashed blue line shows the 5 </a:t>
            </a:r>
            <a:r>
              <a:rPr lang="en-US" baseline="0" dirty="0" err="1" smtClean="0"/>
              <a:t>ng</a:t>
            </a:r>
            <a:r>
              <a:rPr lang="en-US" baseline="0" dirty="0" smtClean="0"/>
              <a:t> THC limit in Colorado, the orange line shows the 2 </a:t>
            </a:r>
            <a:r>
              <a:rPr lang="en-US" baseline="0" dirty="0" err="1" smtClean="0"/>
              <a:t>ng</a:t>
            </a:r>
            <a:r>
              <a:rPr lang="en-US" baseline="0" dirty="0" smtClean="0"/>
              <a:t> limit in NV and OH</a:t>
            </a:r>
          </a:p>
          <a:p>
            <a:r>
              <a:rPr lang="en-US" dirty="0" smtClean="0"/>
              <a:t>Overlaid delay times in quintiles.  The left-most pink box</a:t>
            </a:r>
            <a:r>
              <a:rPr lang="en-US" baseline="0" dirty="0" smtClean="0"/>
              <a:t> shows the speediest 20% of cases with an average delay time of 1.1 hours before blood collection</a:t>
            </a:r>
          </a:p>
          <a:p>
            <a:r>
              <a:rPr lang="en-US" baseline="0" dirty="0" smtClean="0"/>
              <a:t>The next blue box shows the next speediest 20% of cases with a an average delay time of 1½ </a:t>
            </a:r>
            <a:r>
              <a:rPr lang="en-US" baseline="0" dirty="0" err="1" smtClean="0"/>
              <a:t>hrs</a:t>
            </a:r>
            <a:r>
              <a:rPr lang="en-US" baseline="0" dirty="0" smtClean="0"/>
              <a:t> before blood collection, and so forth.</a:t>
            </a:r>
          </a:p>
          <a:p>
            <a:endParaRPr lang="en-US" dirty="0" smtClean="0"/>
          </a:p>
          <a:p>
            <a:r>
              <a:rPr lang="en-US" baseline="0" dirty="0" smtClean="0"/>
              <a:t>If smoking during crash – on average, blood testing is likely to find the defendant will test below 5 </a:t>
            </a:r>
            <a:r>
              <a:rPr lang="en-US" baseline="0" dirty="0" err="1" smtClean="0"/>
              <a:t>ng</a:t>
            </a:r>
            <a:r>
              <a:rPr lang="en-US" baseline="0" dirty="0" smtClean="0"/>
              <a:t>/ml – unless they are a heavy user of marijuana.</a:t>
            </a:r>
          </a:p>
          <a:p>
            <a:r>
              <a:rPr lang="en-US" baseline="0" dirty="0" smtClean="0"/>
              <a:t>If the defendant is lucky enough to be tested in the fourth or fifth quintile of delays, even a heavy user is likely to show no THC at all in their blood.  Even if they had been smoking at the time of a crash</a:t>
            </a:r>
          </a:p>
          <a:p>
            <a:r>
              <a:rPr lang="en-US" baseline="0" dirty="0" smtClean="0"/>
              <a:t>Obviously, these results would be even worse if smoke 1-2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before crash &amp; impaired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19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NMS reports 70% &lt;5 </a:t>
            </a:r>
            <a:r>
              <a:rPr lang="en-US" dirty="0" err="1" smtClean="0"/>
              <a:t>ng</a:t>
            </a:r>
            <a:r>
              <a:rPr lang="en-US" dirty="0" smtClean="0"/>
              <a:t> in &gt;10,000</a:t>
            </a:r>
            <a:r>
              <a:rPr lang="en-US" baseline="0" dirty="0" smtClean="0"/>
              <a:t>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73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demonstrates why the ability to analyze</a:t>
            </a:r>
            <a:r>
              <a:rPr lang="en-US" baseline="0" dirty="0" smtClean="0"/>
              <a:t> judicial outcomes is an essential part of any data base used to study DUID, both to ensure </a:t>
            </a:r>
            <a:r>
              <a:rPr lang="en-US" baseline="0" dirty="0" err="1" smtClean="0"/>
              <a:t>deterrences</a:t>
            </a:r>
            <a:r>
              <a:rPr lang="en-US" baseline="0" dirty="0" smtClean="0"/>
              <a:t> to DUID are adequate, and to ensure justice for victims.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We’ve all heard the claim that there is no need for drugged</a:t>
            </a:r>
            <a:r>
              <a:rPr lang="en-US" baseline="0" dirty="0" smtClean="0"/>
              <a:t> driving </a:t>
            </a:r>
            <a:r>
              <a:rPr lang="en-US" i="1" baseline="0" dirty="0" smtClean="0"/>
              <a:t>per se</a:t>
            </a:r>
            <a:r>
              <a:rPr lang="en-US" i="0" baseline="0" dirty="0" smtClean="0"/>
              <a:t> laws, since 90% of DUI charges already result in convictions.  But convictions don’t necessarily mean DUI convictions.  A conviction for a broken tail light is less meaningful than a DUI conviction.  More importantly, no one, until now, has been able to quantify the DUID conviction rate separately from </a:t>
            </a:r>
            <a:r>
              <a:rPr lang="en-US" i="0" baseline="0" smtClean="0"/>
              <a:t>DUI alcohol.</a:t>
            </a:r>
          </a:p>
          <a:p>
            <a:endParaRPr lang="en-US" dirty="0" smtClean="0"/>
          </a:p>
          <a:p>
            <a:r>
              <a:rPr lang="en-US" dirty="0" smtClean="0"/>
              <a:t>We did a study of 11,221</a:t>
            </a:r>
            <a:r>
              <a:rPr lang="en-US" baseline="0" dirty="0" smtClean="0"/>
              <a:t> DUI cases in 2010.  We found ---  Numbers would be higher if deferred judgments were included.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our 2012 study we’re able to look separately at DUID convictions and here’s what we found.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numbers suggest we may have a greater problem convicting drugged drivers than drunk drivers, but unfortunately the numbers are too small to be very convincing.</a:t>
            </a:r>
          </a:p>
          <a:p>
            <a:r>
              <a:rPr lang="en-US" baseline="0" dirty="0" smtClean="0"/>
              <a:t>So let’s dig deeper into this, especially the DUI Marijuana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2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more closely at DUI Marijuana convictions and I will highlight four cases, 3 VA, 1 VH, 2 MJ alone, 2 MJ with alcohol</a:t>
            </a:r>
            <a:r>
              <a:rPr lang="en-US" baseline="0" dirty="0" smtClean="0"/>
              <a:t> below the .05 safe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8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address that question</a:t>
            </a:r>
            <a:r>
              <a:rPr lang="en-US" baseline="0" dirty="0" smtClean="0"/>
              <a:t> today, and along the way,</a:t>
            </a:r>
          </a:p>
          <a:p>
            <a:r>
              <a:rPr lang="en-US" baseline="0" dirty="0" smtClean="0"/>
              <a:t>We’ll explode some popular myths</a:t>
            </a:r>
          </a:p>
          <a:p>
            <a:r>
              <a:rPr lang="en-US" baseline="0" dirty="0" smtClean="0"/>
              <a:t>	read</a:t>
            </a:r>
          </a:p>
          <a:p>
            <a:r>
              <a:rPr lang="en-US" baseline="0" dirty="0" smtClean="0"/>
              <a:t>None of these are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7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5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Death</a:t>
            </a:r>
            <a:r>
              <a:rPr lang="en-US" baseline="0" dirty="0" smtClean="0"/>
              <a:t> or SBI is probable cause for testing:</a:t>
            </a:r>
          </a:p>
          <a:p>
            <a:r>
              <a:rPr lang="en-US" baseline="0" dirty="0" smtClean="0"/>
              <a:t>	Reduce delays caused by establishing &amp; documenting separate probable cause</a:t>
            </a:r>
          </a:p>
          <a:p>
            <a:r>
              <a:rPr lang="en-US" baseline="0" dirty="0" smtClean="0"/>
              <a:t>	Eliminate challenges that can make lab tests inadmissible</a:t>
            </a:r>
          </a:p>
          <a:p>
            <a:r>
              <a:rPr lang="en-US" baseline="0" dirty="0" smtClean="0"/>
              <a:t>		Steve &amp; Patty Smith – Weld County</a:t>
            </a:r>
          </a:p>
          <a:p>
            <a:r>
              <a:rPr lang="en-US" baseline="0" dirty="0" smtClean="0"/>
              <a:t>		</a:t>
            </a:r>
            <a:r>
              <a:rPr lang="en-US" baseline="0" dirty="0" err="1" smtClean="0"/>
              <a:t>Landra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Fabrizius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7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lain"/>
            </a:pPr>
            <a:r>
              <a:rPr lang="en-US" dirty="0" smtClean="0"/>
              <a:t>Some of what you’ll hear this morning</a:t>
            </a:r>
            <a:r>
              <a:rPr lang="en-US" baseline="0" dirty="0" smtClean="0"/>
              <a:t> may be known to you, but bear with me – it’s important to understand the limitations of what you have heard.</a:t>
            </a:r>
          </a:p>
          <a:p>
            <a:pPr marL="228600" indent="-228600">
              <a:buAutoNum type="arabicPlain"/>
            </a:pPr>
            <a:r>
              <a:rPr lang="en-US" baseline="0" dirty="0" smtClean="0"/>
              <a:t>New data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answer is that we don’t know!</a:t>
            </a:r>
          </a:p>
          <a:p>
            <a:r>
              <a:rPr lang="en-US" dirty="0" smtClean="0"/>
              <a:t>We don’t know, because we don’t measure</a:t>
            </a:r>
            <a:r>
              <a:rPr lang="en-US" baseline="0" dirty="0" smtClean="0"/>
              <a:t> it.</a:t>
            </a:r>
          </a:p>
          <a:p>
            <a:r>
              <a:rPr lang="en-US" baseline="0" dirty="0" smtClean="0"/>
              <a:t>Many have claimed that marijuana legalization in Colorado is an experiment.  It’s not.  In an experiment, one must measure the outcomes.  We don’t measure DUID in Colorado.</a:t>
            </a:r>
            <a:endParaRPr lang="en-US" dirty="0" smtClean="0"/>
          </a:p>
          <a:p>
            <a:r>
              <a:rPr lang="en-US" dirty="0" smtClean="0"/>
              <a:t>We have a single statue number for DUI regardless of the cause – alcohol or drugs.</a:t>
            </a:r>
          </a:p>
          <a:p>
            <a:r>
              <a:rPr lang="en-US" dirty="0" smtClean="0"/>
              <a:t>Compare that with states that have separate DUI alcohol and DUI drug statute numbers</a:t>
            </a:r>
          </a:p>
          <a:p>
            <a:endParaRPr lang="en-US" dirty="0" smtClean="0"/>
          </a:p>
          <a:p>
            <a:r>
              <a:rPr lang="en-US" dirty="0" smtClean="0"/>
              <a:t>These enable the states to track DUI alcohol and DUI drugs separately, to understand the nature of their DUI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4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do have reports from the two labs active in 2012 – </a:t>
            </a:r>
            <a:r>
              <a:rPr lang="en-US" baseline="0" dirty="0" err="1" smtClean="0"/>
              <a:t>Chematox</a:t>
            </a:r>
            <a:r>
              <a:rPr lang="en-US" baseline="0" dirty="0" smtClean="0"/>
              <a:t> and CDPHE.</a:t>
            </a:r>
          </a:p>
          <a:p>
            <a:r>
              <a:rPr lang="en-US" baseline="0" dirty="0" smtClean="0"/>
              <a:t>This shows some of their data, available on request, of samples tested that were positive for Delta 9 THC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Spike in 2010 - Ogden memo, no fed enforcement, dispensaries</a:t>
            </a:r>
          </a:p>
          <a:p>
            <a:endParaRPr lang="en-US" dirty="0" smtClean="0"/>
          </a:p>
          <a:p>
            <a:r>
              <a:rPr lang="en-US" dirty="0" smtClean="0"/>
              <a:t>This summary understates the problem for two reasons:</a:t>
            </a:r>
          </a:p>
          <a:p>
            <a:pPr marL="228600" indent="-228600">
              <a:buAutoNum type="arabicPlain"/>
            </a:pPr>
            <a:r>
              <a:rPr lang="en-US" dirty="0" smtClean="0"/>
              <a:t>Most DUIDs are combined with alcohol.  If alcohol is found, there is little incentive</a:t>
            </a:r>
            <a:r>
              <a:rPr lang="en-US" baseline="0" dirty="0" smtClean="0"/>
              <a:t> to test for drugs and many jurisdictions choose to not do so.</a:t>
            </a:r>
          </a:p>
          <a:p>
            <a:pPr marL="228600" indent="-228600">
              <a:buAutoNum type="arabicPlain"/>
            </a:pPr>
            <a:r>
              <a:rPr lang="en-US" baseline="0" dirty="0" smtClean="0"/>
              <a:t>We’ve learned that only 2/3 of the suspected DUID drivers are tested for drugs</a:t>
            </a:r>
          </a:p>
          <a:p>
            <a:pPr marL="228600" indent="-228600">
              <a:buAutoNum type="arabicPlain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Recognizing </a:t>
            </a:r>
            <a:r>
              <a:rPr lang="en-US" dirty="0"/>
              <a:t>problem w/ lack of DUID measures, CSP pilot 2013</a:t>
            </a:r>
          </a:p>
          <a:p>
            <a:r>
              <a:rPr lang="en-US" dirty="0"/>
              <a:t>Majority below permissible limit of 5 </a:t>
            </a:r>
            <a:r>
              <a:rPr lang="en-US" dirty="0" err="1"/>
              <a:t>ng</a:t>
            </a:r>
            <a:r>
              <a:rPr lang="en-US" dirty="0"/>
              <a:t> - come back to that</a:t>
            </a:r>
          </a:p>
          <a:p>
            <a:r>
              <a:rPr lang="en-US" dirty="0"/>
              <a:t>2014 continued the </a:t>
            </a:r>
            <a:r>
              <a:rPr lang="en-US" dirty="0" smtClean="0"/>
              <a:t>exercise</a:t>
            </a:r>
            <a:r>
              <a:rPr lang="en-US" dirty="0"/>
              <a:t>, slightly modified</a:t>
            </a:r>
          </a:p>
          <a:p>
            <a:r>
              <a:rPr lang="en-US" dirty="0"/>
              <a:t>May infer 3500 DUI MJ for the state this year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Unk</a:t>
            </a:r>
            <a:r>
              <a:rPr lang="en-US" dirty="0" smtClean="0"/>
              <a:t> # of CSP </a:t>
            </a:r>
            <a:r>
              <a:rPr lang="en-US" dirty="0" err="1" smtClean="0"/>
              <a:t>Arides</a:t>
            </a:r>
            <a:r>
              <a:rPr lang="en-US" dirty="0" smtClean="0"/>
              <a:t> – not tracked, so may be underreported</a:t>
            </a:r>
          </a:p>
          <a:p>
            <a:endParaRPr lang="en-US" dirty="0" smtClean="0"/>
          </a:p>
          <a:p>
            <a:r>
              <a:rPr lang="en-US" dirty="0" smtClean="0"/>
              <a:t>Separate </a:t>
            </a:r>
            <a:r>
              <a:rPr lang="en-US" dirty="0"/>
              <a:t>database </a:t>
            </a:r>
            <a:r>
              <a:rPr lang="en-US" dirty="0" smtClean="0"/>
              <a:t>not linked with judicial outcomes, laboratory data, or other data bases, so its probative value is somewhat</a:t>
            </a:r>
            <a:r>
              <a:rPr lang="en-US" baseline="0" dirty="0" smtClean="0"/>
              <a:t> 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jurisdictions have taken it upon themselves to try to understand DUID.  This is a summary of results from Lakewood PD</a:t>
            </a:r>
          </a:p>
          <a:p>
            <a:endParaRPr lang="en-US" dirty="0" smtClean="0"/>
          </a:p>
          <a:p>
            <a:r>
              <a:rPr lang="en-US" dirty="0" smtClean="0"/>
              <a:t>Like the CSP ad hoc data collection process, this isn’t connected with other</a:t>
            </a:r>
            <a:r>
              <a:rPr lang="en-US" baseline="0" dirty="0" smtClean="0"/>
              <a:t> data bases such as State Judicial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You’ve likely seen charts like this from the</a:t>
            </a:r>
            <a:r>
              <a:rPr lang="en-US" baseline="0" dirty="0" smtClean="0"/>
              <a:t> FARS program – Fatality Analysis Reporting System</a:t>
            </a:r>
          </a:p>
          <a:p>
            <a:r>
              <a:rPr lang="en-US" dirty="0" smtClean="0"/>
              <a:t>	Coroners not required to report data to CDOT – 2012 was the first year with 100%</a:t>
            </a:r>
            <a:r>
              <a:rPr lang="en-US" baseline="0" dirty="0" smtClean="0"/>
              <a:t> reporting, thanks to RMHIDTA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Measures drug presence, not impairment, </a:t>
            </a:r>
            <a:r>
              <a:rPr lang="en-US" baseline="0" dirty="0" smtClean="0"/>
              <a:t>Most data is from coroners – subjects not charged w/ culpability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baseline="0" dirty="0" smtClean="0"/>
              <a:t>NHTSA’s </a:t>
            </a:r>
            <a:r>
              <a:rPr lang="en-US" baseline="0" dirty="0" err="1" smtClean="0"/>
              <a:t>ccding</a:t>
            </a:r>
            <a:r>
              <a:rPr lang="en-US" baseline="0" dirty="0" smtClean="0"/>
              <a:t> rules ensure that many polydrug users on marijuana will not be shown as having MJ in their blood, and we are now learning how prevalent polydrug abuse 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dirty="0" smtClean="0"/>
              <a:t>THC</a:t>
            </a:r>
            <a:r>
              <a:rPr lang="en-US" baseline="0" dirty="0" smtClean="0"/>
              <a:t> and carboxy THC treated alike, so results are irrelevant</a:t>
            </a:r>
          </a:p>
          <a:p>
            <a:r>
              <a:rPr lang="en-US" baseline="0" dirty="0" smtClean="0"/>
              <a:t>    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NHTSA Traffic Safety Facts Nov ‘14 recognizes the first three of these problems – FARS is not useful to infer DUID,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surprise, FARS data indicates we </a:t>
            </a:r>
            <a:r>
              <a:rPr lang="en-US" u="sng" dirty="0"/>
              <a:t>may</a:t>
            </a:r>
            <a:r>
              <a:rPr lang="en-US" dirty="0"/>
              <a:t> have a DUI MJ </a:t>
            </a:r>
            <a:r>
              <a:rPr lang="en-US" dirty="0" smtClean="0"/>
              <a:t>problem – Stacy </a:t>
            </a:r>
            <a:r>
              <a:rPr lang="en-US" dirty="0" err="1" smtClean="0"/>
              <a:t>Sautel</a:t>
            </a:r>
            <a:endParaRPr lang="en-US" dirty="0"/>
          </a:p>
          <a:p>
            <a:r>
              <a:rPr lang="en-US" dirty="0"/>
              <a:t>Study </a:t>
            </a:r>
            <a:r>
              <a:rPr lang="en-US" dirty="0" smtClean="0"/>
              <a:t>1994 thru </a:t>
            </a:r>
            <a:r>
              <a:rPr lang="en-US" dirty="0"/>
              <a:t>2011, </a:t>
            </a:r>
            <a:endParaRPr lang="en-US" dirty="0" smtClean="0"/>
          </a:p>
          <a:p>
            <a:r>
              <a:rPr lang="en-US" dirty="0" smtClean="0"/>
              <a:t>	Coroners not required to report data to CDOT</a:t>
            </a:r>
          </a:p>
          <a:p>
            <a:r>
              <a:rPr lang="en-US" dirty="0" smtClean="0"/>
              <a:t>	Measures drug presence, not impairment</a:t>
            </a:r>
          </a:p>
          <a:p>
            <a:r>
              <a:rPr lang="en-US" dirty="0" smtClean="0"/>
              <a:t>	THC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carboxy</a:t>
            </a:r>
            <a:r>
              <a:rPr lang="en-US" baseline="0" dirty="0" smtClean="0"/>
              <a:t> THC treated alike, so results are irrelevant</a:t>
            </a:r>
          </a:p>
          <a:p>
            <a:r>
              <a:rPr lang="en-US" baseline="0" dirty="0" smtClean="0"/>
              <a:t>	Most data is from coroners – subjects not charged w/ culpability</a:t>
            </a:r>
          </a:p>
          <a:p>
            <a:r>
              <a:rPr lang="en-US" baseline="0" dirty="0" smtClean="0"/>
              <a:t>           NHTSA Traffic Safety Facts Nov ‘14 – FARS is not useful to infer DUID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92C-207B-C34D-A7E8-5D40D4C830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7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7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5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1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387C-6492-4696-A185-ECBA92D2AE50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B1C58-4DC3-4D27-B3E1-042B26AF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6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many of Colorado’s DUIs are DUIDs?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</p:spPr>
        <p:txBody>
          <a:bodyPr/>
          <a:lstStyle/>
          <a:p>
            <a:r>
              <a:rPr lang="en-US" dirty="0" smtClean="0"/>
              <a:t>CTFDID</a:t>
            </a:r>
          </a:p>
          <a:p>
            <a:r>
              <a:rPr lang="en-US" dirty="0" smtClean="0"/>
              <a:t>November, 2014</a:t>
            </a: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" y="5299696"/>
            <a:ext cx="3200400" cy="15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4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Prevalence of DUID Marijuana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FARS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324600" cy="4567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9436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Trends in fatal motor vehicle crashes before and after marijuana commercialization in Colorado, </a:t>
            </a:r>
            <a:r>
              <a:rPr lang="en-US" sz="1600" dirty="0" err="1" smtClean="0"/>
              <a:t>Salomonsen-Sautel</a:t>
            </a:r>
            <a:r>
              <a:rPr lang="en-US" sz="1600" dirty="0" smtClean="0"/>
              <a:t>, </a:t>
            </a:r>
            <a:r>
              <a:rPr lang="en-US" sz="1600" dirty="0" err="1" smtClean="0"/>
              <a:t>et.al</a:t>
            </a:r>
            <a:r>
              <a:rPr lang="en-US" sz="1600" dirty="0" smtClean="0"/>
              <a:t>., Drug and Alcohol Dependence 140 (2014) 137-144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047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DUID Victim Voices 2012 Study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1800" b="1" dirty="0" smtClean="0">
                <a:solidFill>
                  <a:srgbClr val="FFFF00"/>
                </a:solidFill>
              </a:rPr>
              <a:t>Structure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VH and VA in 2012 </a:t>
            </a:r>
            <a:r>
              <a:rPr lang="en-US" dirty="0"/>
              <a:t> </a:t>
            </a:r>
            <a:r>
              <a:rPr lang="en-US" dirty="0" smtClean="0"/>
              <a:t>   n=246</a:t>
            </a:r>
          </a:p>
          <a:p>
            <a:r>
              <a:rPr lang="en-US" dirty="0" smtClean="0"/>
              <a:t>Subset of above charged with DUI   n=207</a:t>
            </a:r>
          </a:p>
          <a:p>
            <a:r>
              <a:rPr lang="en-US" dirty="0" smtClean="0"/>
              <a:t>Determine cause of DUI charges (A, D, A+D)</a:t>
            </a:r>
          </a:p>
          <a:p>
            <a:pPr lvl="1"/>
            <a:r>
              <a:rPr lang="en-US" dirty="0" smtClean="0"/>
              <a:t>Review court records</a:t>
            </a:r>
          </a:p>
          <a:p>
            <a:pPr lvl="2"/>
            <a:r>
              <a:rPr lang="en-US" dirty="0" smtClean="0"/>
              <a:t>Affidavit of probable cause</a:t>
            </a:r>
          </a:p>
          <a:p>
            <a:pPr lvl="2"/>
            <a:r>
              <a:rPr lang="en-US" dirty="0" smtClean="0"/>
              <a:t>Motions, letters, plea bargain agreements</a:t>
            </a:r>
          </a:p>
          <a:p>
            <a:pPr lvl="1"/>
            <a:r>
              <a:rPr lang="en-US" dirty="0" smtClean="0"/>
              <a:t>Lab confirmation of blood tests, if available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DEADA"/>
                </a:solidFill>
              </a:rPr>
              <a:t>First statewide estimate of % DUID in DUI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DUID Victim Voices 2012 Study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1800" b="1" dirty="0" smtClean="0">
                <a:solidFill>
                  <a:srgbClr val="FFFF00"/>
                </a:solidFill>
              </a:rPr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Only </a:t>
            </a:r>
            <a:r>
              <a:rPr lang="en-US" dirty="0"/>
              <a:t>a subset of VA cases studied</a:t>
            </a:r>
          </a:p>
          <a:p>
            <a:pPr lvl="1"/>
            <a:r>
              <a:rPr lang="en-US" dirty="0"/>
              <a:t>100% (29) of VH</a:t>
            </a:r>
          </a:p>
          <a:p>
            <a:pPr lvl="1"/>
            <a:r>
              <a:rPr lang="en-US" dirty="0"/>
              <a:t>21%   (37) of </a:t>
            </a:r>
            <a:r>
              <a:rPr lang="en-US" dirty="0" smtClean="0"/>
              <a:t>VA </a:t>
            </a:r>
            <a:r>
              <a:rPr lang="en-US" sz="2200" dirty="0" smtClean="0"/>
              <a:t>– (those that were pled down)</a:t>
            </a:r>
            <a:endParaRPr lang="en-US" sz="2200" dirty="0"/>
          </a:p>
          <a:p>
            <a:r>
              <a:rPr lang="en-US" dirty="0" smtClean="0"/>
              <a:t>Court records are incomplete </a:t>
            </a:r>
          </a:p>
          <a:p>
            <a:pPr lvl="1"/>
            <a:r>
              <a:rPr lang="en-US" sz="2200" dirty="0" smtClean="0"/>
              <a:t>Interviews reclassified 2 DUI-A cases as DUI – D</a:t>
            </a:r>
          </a:p>
          <a:p>
            <a:pPr lvl="1"/>
            <a:r>
              <a:rPr lang="en-US" sz="2200" dirty="0" smtClean="0"/>
              <a:t>Youthful offender records are sealed</a:t>
            </a:r>
          </a:p>
          <a:p>
            <a:r>
              <a:rPr lang="en-US" dirty="0" smtClean="0"/>
              <a:t>Lab </a:t>
            </a:r>
            <a:r>
              <a:rPr lang="en-US" dirty="0"/>
              <a:t>results available on only 2/3 of cases</a:t>
            </a:r>
          </a:p>
          <a:p>
            <a:pPr lvl="1"/>
            <a:r>
              <a:rPr lang="en-US" sz="2400" dirty="0" smtClean="0"/>
              <a:t>Drug screens are not standardized</a:t>
            </a:r>
          </a:p>
          <a:p>
            <a:pPr lvl="1"/>
            <a:r>
              <a:rPr lang="en-US" sz="2400" dirty="0" smtClean="0"/>
              <a:t>Lab tests reclassified 2 DUI A cases as DUI A+D</a:t>
            </a:r>
          </a:p>
          <a:p>
            <a:r>
              <a:rPr lang="en-US" dirty="0" smtClean="0"/>
              <a:t>Sampling delays make lab tests moot</a:t>
            </a:r>
          </a:p>
        </p:txBody>
      </p:sp>
    </p:spTree>
    <p:extLst>
      <p:ext uri="{BB962C8B-B14F-4D97-AF65-F5344CB8AC3E}">
        <p14:creationId xmlns:p14="http://schemas.microsoft.com/office/powerpoint/2010/main" val="89087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DUID Victim Voices 2012 Study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Key Finding #1 </a:t>
            </a:r>
            <a:r>
              <a:rPr lang="en-US" sz="1800" b="1" dirty="0" smtClean="0">
                <a:solidFill>
                  <a:srgbClr val="FFFF00"/>
                </a:solidFill>
              </a:rPr>
              <a:t>– DUI prevalence in VH/VA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83% of VH/VA defendants had DUI charges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62091"/>
              </p:ext>
            </p:extLst>
          </p:nvPr>
        </p:nvGraphicFramePr>
        <p:xfrm>
          <a:off x="1143000" y="3733800"/>
          <a:ext cx="6781800" cy="236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995"/>
                <a:gridCol w="1525905"/>
                <a:gridCol w="1695450"/>
                <a:gridCol w="1695450"/>
              </a:tblGrid>
              <a:tr h="8627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DUI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Reckless</a:t>
                      </a:r>
                    </a:p>
                    <a:p>
                      <a:r>
                        <a:rPr lang="en-US" dirty="0" smtClean="0"/>
                        <a:t>Driving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499828">
                <a:tc>
                  <a:txBody>
                    <a:bodyPr/>
                    <a:lstStyle/>
                    <a:p>
                      <a:r>
                        <a:rPr lang="en-US" dirty="0" smtClean="0"/>
                        <a:t>VH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35</a:t>
                      </a:r>
                      <a:endParaRPr lang="en-US" dirty="0"/>
                    </a:p>
                  </a:txBody>
                  <a:tcPr/>
                </a:tc>
              </a:tr>
              <a:tr h="499828">
                <a:tc>
                  <a:txBody>
                    <a:bodyPr/>
                    <a:lstStyle/>
                    <a:p>
                      <a:r>
                        <a:rPr lang="en-US" dirty="0" smtClean="0"/>
                        <a:t>VA</a:t>
                      </a:r>
                      <a:r>
                        <a:rPr lang="en-US" baseline="0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/>
                </a:tc>
              </a:tr>
              <a:tr h="499828">
                <a:tc>
                  <a:txBody>
                    <a:bodyPr/>
                    <a:lstStyle/>
                    <a:p>
                      <a:r>
                        <a:rPr lang="en-US" dirty="0" smtClean="0"/>
                        <a:t>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  (83%)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43  (17%)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96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DUID Victim Voices 2012 Study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Key Finding </a:t>
            </a:r>
            <a:r>
              <a:rPr lang="en-US" sz="2400" b="1" dirty="0" smtClean="0">
                <a:solidFill>
                  <a:srgbClr val="FF0000"/>
                </a:solidFill>
              </a:rPr>
              <a:t>#2 </a:t>
            </a:r>
            <a:r>
              <a:rPr lang="en-US" sz="1800" b="1" dirty="0" smtClean="0">
                <a:solidFill>
                  <a:srgbClr val="FFFF00"/>
                </a:solidFill>
              </a:rPr>
              <a:t>– DUID prevalence in DUI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hr-HR" dirty="0" smtClean="0"/>
              <a:t>39% of DUIs involved drugs</a:t>
            </a:r>
          </a:p>
          <a:p>
            <a:pPr fontAlgn="t"/>
            <a:r>
              <a:rPr lang="hr-HR" dirty="0" smtClean="0"/>
              <a:t>Most were combined with alcohol</a:t>
            </a:r>
            <a:endParaRPr lang="hr-HR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01216"/>
              </p:ext>
            </p:extLst>
          </p:nvPr>
        </p:nvGraphicFramePr>
        <p:xfrm>
          <a:off x="1143000" y="3124201"/>
          <a:ext cx="6781800" cy="2733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995"/>
                <a:gridCol w="1525905"/>
                <a:gridCol w="1695450"/>
                <a:gridCol w="1695450"/>
              </a:tblGrid>
              <a:tr h="823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 DUI</a:t>
                      </a:r>
                    </a:p>
                    <a:p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     %</a:t>
                      </a:r>
                      <a:r>
                        <a:rPr lang="en-US" dirty="0" smtClean="0"/>
                        <a:t> 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VH DUI</a:t>
                      </a:r>
                    </a:p>
                    <a:p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   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  <a:p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     %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7301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  (68%)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  (52%)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  61%)</a:t>
                      </a:r>
                      <a:endParaRPr lang="en-US" dirty="0"/>
                    </a:p>
                  </a:txBody>
                  <a:tcPr/>
                </a:tc>
              </a:tr>
              <a:tr h="477301">
                <a:tc>
                  <a:txBody>
                    <a:bodyPr/>
                    <a:lstStyle/>
                    <a:p>
                      <a:r>
                        <a:rPr lang="en-US" dirty="0" smtClean="0"/>
                        <a:t>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   (14%)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   (17%)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  (15%)</a:t>
                      </a:r>
                      <a:endParaRPr lang="en-US" dirty="0"/>
                    </a:p>
                  </a:txBody>
                  <a:tcPr/>
                </a:tc>
              </a:tr>
              <a:tr h="4773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Alcohol+Drugs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7   (19%)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9   (31%)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  (24%)</a:t>
                      </a:r>
                      <a:endParaRPr lang="en-US" dirty="0"/>
                    </a:p>
                  </a:txBody>
                  <a:tcPr/>
                </a:tc>
              </a:tr>
              <a:tr h="477301">
                <a:tc>
                  <a:txBody>
                    <a:bodyPr/>
                    <a:lstStyle/>
                    <a:p>
                      <a:r>
                        <a:rPr lang="en-US" dirty="0" smtClean="0"/>
                        <a:t>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42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DUID Victim Voices 2012 Study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Key Finding </a:t>
            </a:r>
            <a:r>
              <a:rPr lang="en-US" sz="2400" b="1" dirty="0" smtClean="0">
                <a:solidFill>
                  <a:srgbClr val="FF0000"/>
                </a:solidFill>
              </a:rPr>
              <a:t>#3 </a:t>
            </a:r>
            <a:r>
              <a:rPr lang="en-US" sz="1800" b="1" dirty="0" smtClean="0">
                <a:solidFill>
                  <a:srgbClr val="FFFF00"/>
                </a:solidFill>
              </a:rPr>
              <a:t>– Polydrug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85% of DUID cases involved polydrug use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46168"/>
              </p:ext>
            </p:extLst>
          </p:nvPr>
        </p:nvGraphicFramePr>
        <p:xfrm>
          <a:off x="1447800" y="2667000"/>
          <a:ext cx="60960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219200"/>
                <a:gridCol w="990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Drug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DUIDs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DUIs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Polydrug or alcohol + drug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Marijuana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Opiates/opioids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Amphetamines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Cocaine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Others (antidepressants, sedatives, benzodiazepines)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40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DUID Victim Voices 2012 Study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Key Finding </a:t>
            </a:r>
            <a:r>
              <a:rPr lang="en-US" sz="2400" b="1" dirty="0" smtClean="0">
                <a:solidFill>
                  <a:srgbClr val="FF0000"/>
                </a:solidFill>
              </a:rPr>
              <a:t>#4 </a:t>
            </a:r>
            <a:r>
              <a:rPr lang="en-US" sz="1800" b="1" dirty="0" smtClean="0">
                <a:solidFill>
                  <a:srgbClr val="FFFF00"/>
                </a:solidFill>
              </a:rPr>
              <a:t>–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Blood draw delays can make lab tests moot</a:t>
            </a:r>
          </a:p>
          <a:p>
            <a:endParaRPr lang="en-US" dirty="0"/>
          </a:p>
          <a:p>
            <a:r>
              <a:rPr lang="en-US" dirty="0" smtClean="0"/>
              <a:t>49/66 cases recorded times: dispatch to draw</a:t>
            </a:r>
          </a:p>
          <a:p>
            <a:r>
              <a:rPr lang="en-US" dirty="0" smtClean="0"/>
              <a:t>None required warrants</a:t>
            </a:r>
          </a:p>
          <a:p>
            <a:r>
              <a:rPr lang="en-US" dirty="0" smtClean="0"/>
              <a:t>Mean 2.32 </a:t>
            </a:r>
            <a:r>
              <a:rPr lang="en-US" sz="2400" dirty="0" smtClean="0"/>
              <a:t>(1.31) </a:t>
            </a:r>
            <a:r>
              <a:rPr lang="en-US" dirty="0" err="1" smtClean="0"/>
              <a:t>hrs</a:t>
            </a:r>
            <a:r>
              <a:rPr lang="en-US" dirty="0" smtClean="0"/>
              <a:t>, range 0.83 – 8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r>
              <a:rPr lang="en-US" dirty="0" smtClean="0"/>
              <a:t>VH&gt;VA 			2.66 </a:t>
            </a:r>
            <a:r>
              <a:rPr lang="en-US" dirty="0" err="1" smtClean="0"/>
              <a:t>vs</a:t>
            </a:r>
            <a:r>
              <a:rPr lang="en-US" dirty="0" smtClean="0"/>
              <a:t> 2.01	</a:t>
            </a:r>
            <a:r>
              <a:rPr lang="en-US" dirty="0" err="1" smtClean="0"/>
              <a:t>n.s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CSP&gt;Local 		2.90 </a:t>
            </a:r>
            <a:r>
              <a:rPr lang="en-US" dirty="0" err="1" smtClean="0"/>
              <a:t>vs</a:t>
            </a:r>
            <a:r>
              <a:rPr lang="en-US" dirty="0" smtClean="0"/>
              <a:t> 1.91 	p=.008</a:t>
            </a:r>
          </a:p>
          <a:p>
            <a:pPr lvl="1"/>
            <a:endParaRPr lang="en-US" dirty="0" smtClean="0"/>
          </a:p>
          <a:p>
            <a:r>
              <a:rPr lang="en-US" dirty="0" err="1"/>
              <a:t>c</a:t>
            </a:r>
            <a:r>
              <a:rPr lang="en-US" dirty="0" err="1" smtClean="0"/>
              <a:t>f</a:t>
            </a:r>
            <a:r>
              <a:rPr lang="en-US" dirty="0" smtClean="0"/>
              <a:t>: </a:t>
            </a:r>
            <a:r>
              <a:rPr lang="en-US" dirty="0" err="1" smtClean="0"/>
              <a:t>Chematox</a:t>
            </a:r>
            <a:r>
              <a:rPr lang="en-US" dirty="0" smtClean="0"/>
              <a:t> 1.2 </a:t>
            </a:r>
            <a:r>
              <a:rPr lang="en-US" dirty="0" err="1" smtClean="0"/>
              <a:t>hrs</a:t>
            </a:r>
            <a:r>
              <a:rPr lang="en-US" dirty="0" smtClean="0"/>
              <a:t> for general DUI suspects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Labs confirm delay dilemma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036687"/>
              </p:ext>
            </p:extLst>
          </p:nvPr>
        </p:nvGraphicFramePr>
        <p:xfrm>
          <a:off x="762000" y="2133600"/>
          <a:ext cx="7391399" cy="190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/>
                <a:gridCol w="1231900"/>
                <a:gridCol w="1231900"/>
                <a:gridCol w="809534"/>
                <a:gridCol w="1055914"/>
                <a:gridCol w="1830251"/>
              </a:tblGrid>
              <a:tr h="882463">
                <a:tc>
                  <a:txBody>
                    <a:bodyPr/>
                    <a:lstStyle/>
                    <a:p>
                      <a:r>
                        <a:rPr lang="en-US" dirty="0" smtClean="0"/>
                        <a:t>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Cannabis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THC+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THC≥5ng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Cannabis+ &lt;5ng</a:t>
                      </a:r>
                      <a:endParaRPr lang="en-US" dirty="0"/>
                    </a:p>
                  </a:txBody>
                  <a:tcPr/>
                </a:tc>
              </a:tr>
              <a:tr h="511268">
                <a:tc>
                  <a:txBody>
                    <a:bodyPr/>
                    <a:lstStyle/>
                    <a:p>
                      <a:r>
                        <a:rPr lang="en-US" dirty="0" smtClean="0"/>
                        <a:t>CDPHE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6,595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</a:tr>
              <a:tr h="5112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Chematox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81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90% DUI Conviction Myth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748056"/>
              </p:ext>
            </p:extLst>
          </p:nvPr>
        </p:nvGraphicFramePr>
        <p:xfrm>
          <a:off x="914400" y="2209800"/>
          <a:ext cx="69342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8288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Defendant</a:t>
                      </a:r>
                      <a:r>
                        <a:rPr lang="en-US" sz="2000" baseline="0" dirty="0" smtClean="0"/>
                        <a:t> Class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DUI Conviction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DUI/DWAI Conviction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</a:t>
                      </a:r>
                      <a:r>
                        <a:rPr lang="en-US" sz="2000" baseline="0" dirty="0" smtClean="0"/>
                        <a:t> base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 DUIs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half 2010, 18/64 counties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11,221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2012 DVV study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DUID – MJ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2012 DVV study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0200" y="1219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ability to analyze  judicial outcome is an essential part of any data base used to study DUID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87680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DUID results suggest a conviction problem </a:t>
            </a:r>
            <a:r>
              <a:rPr lang="en-US" u="sng" dirty="0" smtClean="0"/>
              <a:t>may</a:t>
            </a:r>
            <a:r>
              <a:rPr lang="en-US" dirty="0" smtClean="0"/>
              <a:t> exist, but the sample size is too low to be convincing.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0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Myths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pPr lvl="1"/>
            <a:r>
              <a:rPr lang="en-US" dirty="0"/>
              <a:t>Colorado’s DUID problem is all about </a:t>
            </a:r>
            <a:r>
              <a:rPr lang="en-US" dirty="0" smtClean="0"/>
              <a:t>marijuana</a:t>
            </a:r>
          </a:p>
          <a:p>
            <a:pPr lvl="1"/>
            <a:r>
              <a:rPr lang="en-US" dirty="0" smtClean="0"/>
              <a:t>A 5 </a:t>
            </a:r>
            <a:r>
              <a:rPr lang="en-US" dirty="0" err="1" smtClean="0"/>
              <a:t>ng</a:t>
            </a:r>
            <a:r>
              <a:rPr lang="en-US" dirty="0" smtClean="0"/>
              <a:t>/ml THC limit is effective in reducing DUID</a:t>
            </a:r>
            <a:endParaRPr lang="en-US" dirty="0"/>
          </a:p>
          <a:p>
            <a:pPr lvl="1"/>
            <a:r>
              <a:rPr lang="en-US" dirty="0"/>
              <a:t>90% of DUIDs result in DUI convictions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962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None of the above are true.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8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FF00"/>
                </a:solidFill>
              </a:rPr>
              <a:t>Example MJ cases</a:t>
            </a:r>
            <a:br>
              <a:rPr lang="en-US" sz="5300" b="1" dirty="0" smtClean="0">
                <a:solidFill>
                  <a:srgbClr val="FFFF00"/>
                </a:solidFill>
              </a:rPr>
            </a:br>
            <a:r>
              <a:rPr lang="en-US" sz="3100" b="1" u="sng" dirty="0" smtClean="0">
                <a:solidFill>
                  <a:srgbClr val="FFFF00"/>
                </a:solidFill>
              </a:rPr>
              <a:t>None</a:t>
            </a:r>
            <a:r>
              <a:rPr lang="en-US" sz="3100" b="1" dirty="0" smtClean="0">
                <a:solidFill>
                  <a:srgbClr val="FFFF00"/>
                </a:solidFill>
              </a:rPr>
              <a:t> convicted of DUI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Marijuana </a:t>
            </a:r>
            <a:r>
              <a:rPr lang="en-US" u="sng" dirty="0" smtClean="0"/>
              <a:t>alone</a:t>
            </a:r>
          </a:p>
          <a:p>
            <a:pPr lvl="1"/>
            <a:r>
              <a:rPr lang="en-US" dirty="0" smtClean="0"/>
              <a:t>Arapahoe County – </a:t>
            </a:r>
            <a:r>
              <a:rPr lang="en-US" sz="2600" dirty="0" smtClean="0"/>
              <a:t>VA DUI charged</a:t>
            </a:r>
          </a:p>
          <a:p>
            <a:pPr lvl="3"/>
            <a:r>
              <a:rPr lang="en-US" dirty="0" smtClean="0"/>
              <a:t>Hit &amp; run, delayed test</a:t>
            </a:r>
          </a:p>
          <a:p>
            <a:pPr lvl="3"/>
            <a:r>
              <a:rPr lang="en-US" dirty="0" smtClean="0"/>
              <a:t>Priors: DUI, VA, weapons, possession</a:t>
            </a:r>
          </a:p>
          <a:p>
            <a:pPr lvl="3"/>
            <a:r>
              <a:rPr lang="en-US" dirty="0" smtClean="0"/>
              <a:t>VA Reckless, 2 years probation</a:t>
            </a:r>
          </a:p>
          <a:p>
            <a:pPr lvl="1"/>
            <a:r>
              <a:rPr lang="en-US" dirty="0" smtClean="0"/>
              <a:t>Boulder County – </a:t>
            </a:r>
            <a:r>
              <a:rPr lang="en-US" sz="2600" dirty="0" smtClean="0"/>
              <a:t>VA DUI charged</a:t>
            </a:r>
          </a:p>
          <a:p>
            <a:pPr lvl="3"/>
            <a:r>
              <a:rPr lang="en-US" dirty="0" smtClean="0"/>
              <a:t>Smoking a blunt while driving</a:t>
            </a:r>
          </a:p>
          <a:p>
            <a:pPr lvl="3"/>
            <a:r>
              <a:rPr lang="en-US" dirty="0" smtClean="0"/>
              <a:t>VA Reckless, DWAI, probation</a:t>
            </a:r>
          </a:p>
          <a:p>
            <a:r>
              <a:rPr lang="en-US" dirty="0" smtClean="0"/>
              <a:t>Marijuana + &lt;.05 BAC alcohol</a:t>
            </a:r>
          </a:p>
          <a:p>
            <a:pPr lvl="1"/>
            <a:r>
              <a:rPr lang="en-US" dirty="0" smtClean="0"/>
              <a:t>Boulder County – </a:t>
            </a:r>
            <a:r>
              <a:rPr lang="en-US" sz="2600" dirty="0" smtClean="0"/>
              <a:t>VA DUI charged</a:t>
            </a:r>
            <a:endParaRPr lang="en-US" dirty="0" smtClean="0"/>
          </a:p>
          <a:p>
            <a:pPr lvl="3"/>
            <a:r>
              <a:rPr lang="en-US" dirty="0" smtClean="0"/>
              <a:t>.044 BAC + 3 </a:t>
            </a:r>
            <a:r>
              <a:rPr lang="en-US" dirty="0" err="1" smtClean="0"/>
              <a:t>ng</a:t>
            </a:r>
            <a:r>
              <a:rPr lang="en-US" dirty="0" smtClean="0"/>
              <a:t> THC</a:t>
            </a:r>
          </a:p>
          <a:p>
            <a:pPr lvl="3"/>
            <a:r>
              <a:rPr lang="en-US" dirty="0" smtClean="0"/>
              <a:t>VA Reckless, probation</a:t>
            </a:r>
          </a:p>
          <a:p>
            <a:pPr lvl="1"/>
            <a:r>
              <a:rPr lang="en-US" dirty="0" smtClean="0"/>
              <a:t>Routt County – </a:t>
            </a:r>
            <a:r>
              <a:rPr lang="en-US" sz="2600" dirty="0" smtClean="0"/>
              <a:t>VH DUI charged</a:t>
            </a:r>
            <a:endParaRPr lang="en-US" sz="2600" dirty="0"/>
          </a:p>
          <a:p>
            <a:pPr lvl="3"/>
            <a:r>
              <a:rPr lang="en-US" dirty="0" smtClean="0"/>
              <a:t>.046 BAC + 8 </a:t>
            </a:r>
            <a:r>
              <a:rPr lang="en-US" dirty="0" err="1" smtClean="0"/>
              <a:t>ng</a:t>
            </a:r>
            <a:r>
              <a:rPr lang="en-US" dirty="0" smtClean="0"/>
              <a:t> THC</a:t>
            </a:r>
          </a:p>
          <a:p>
            <a:pPr lvl="3"/>
            <a:r>
              <a:rPr lang="en-US" dirty="0" smtClean="0"/>
              <a:t>Careless driving resulting in death, 1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5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DUID Victim Voices </a:t>
            </a:r>
            <a:r>
              <a:rPr lang="en-US" b="1" dirty="0" smtClean="0">
                <a:solidFill>
                  <a:srgbClr val="FFFF00"/>
                </a:solidFill>
              </a:rPr>
              <a:t>2013 </a:t>
            </a:r>
            <a:r>
              <a:rPr lang="en-US" b="1" dirty="0">
                <a:solidFill>
                  <a:srgbClr val="FFFF00"/>
                </a:solidFill>
              </a:rPr>
              <a:t>Study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in progress</a:t>
            </a:r>
          </a:p>
          <a:p>
            <a:r>
              <a:rPr lang="en-US" dirty="0" smtClean="0"/>
              <a:t>100% VH &amp; 100% VA</a:t>
            </a:r>
          </a:p>
          <a:p>
            <a:r>
              <a:rPr lang="en-US" dirty="0" smtClean="0"/>
              <a:t>April 19, 2013 </a:t>
            </a:r>
            <a:r>
              <a:rPr lang="en-US" i="1" dirty="0" smtClean="0"/>
              <a:t>State vs. </a:t>
            </a:r>
            <a:r>
              <a:rPr lang="en-US" i="1" dirty="0" err="1" smtClean="0"/>
              <a:t>McNeeley</a:t>
            </a:r>
            <a:endParaRPr lang="en-US" i="1" dirty="0" smtClean="0"/>
          </a:p>
          <a:p>
            <a:r>
              <a:rPr lang="en-US" dirty="0" smtClean="0"/>
              <a:t>Study will explore judicial outcomes</a:t>
            </a:r>
          </a:p>
          <a:p>
            <a:endParaRPr lang="en-US" dirty="0" smtClean="0"/>
          </a:p>
          <a:p>
            <a:r>
              <a:rPr lang="en-US" dirty="0" smtClean="0"/>
              <a:t>Why isn’t this done by the state?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9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Legislative recommendations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First, get the data!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914400" lvl="1" indent="-514350">
              <a:buFont typeface="Wingdings" charset="2"/>
              <a:buAutoNum type="arabicPlain"/>
            </a:pPr>
            <a:r>
              <a:rPr lang="en-US" sz="2400" dirty="0" smtClean="0"/>
              <a:t>Separate DUI-A from DUID   </a:t>
            </a:r>
            <a:r>
              <a:rPr lang="en-US" sz="2200" dirty="0" smtClean="0"/>
              <a:t>(Model PA, HI and CA)</a:t>
            </a:r>
          </a:p>
          <a:p>
            <a:pPr marL="914400" lvl="1" indent="-514350">
              <a:buFont typeface="Wingdings" charset="2"/>
              <a:buAutoNum type="arabicPlain"/>
            </a:pPr>
            <a:r>
              <a:rPr lang="en-US" sz="2400" dirty="0"/>
              <a:t>Require coroners to report to </a:t>
            </a:r>
            <a:r>
              <a:rPr lang="en-US" sz="2400" dirty="0" smtClean="0"/>
              <a:t>CDOT  </a:t>
            </a:r>
            <a:r>
              <a:rPr lang="en-US" sz="2200" dirty="0" smtClean="0"/>
              <a:t>(Amend 42-4-1301.1)</a:t>
            </a:r>
            <a:endParaRPr lang="en-US" sz="2200" dirty="0"/>
          </a:p>
          <a:p>
            <a:pPr marL="914400" lvl="1" indent="-514350">
              <a:buFont typeface="Wingdings" charset="2"/>
              <a:buAutoNum type="arabicPlain"/>
            </a:pPr>
            <a:r>
              <a:rPr lang="en-US" sz="2400" dirty="0" smtClean="0"/>
              <a:t>Fund </a:t>
            </a:r>
            <a:r>
              <a:rPr lang="en-US" sz="2400" dirty="0"/>
              <a:t>DUID data collection and </a:t>
            </a:r>
            <a:r>
              <a:rPr lang="en-US" sz="2400" dirty="0" smtClean="0"/>
              <a:t>analysis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Then, act on the data we now have</a:t>
            </a:r>
          </a:p>
          <a:p>
            <a:pPr marL="857250" lvl="1" indent="-457200">
              <a:buFont typeface="Wingdings" charset="2"/>
              <a:buAutoNum type="arabicPlain"/>
            </a:pPr>
            <a:r>
              <a:rPr lang="en-US" sz="2400" dirty="0" smtClean="0"/>
              <a:t> More DREs and ARIDEs</a:t>
            </a:r>
          </a:p>
          <a:p>
            <a:pPr marL="914400" lvl="1" indent="-514350">
              <a:buFont typeface="Wingdings" charset="2"/>
              <a:buAutoNum type="arabicPlain"/>
            </a:pPr>
            <a:r>
              <a:rPr lang="en-US" sz="2400" dirty="0" smtClean="0"/>
              <a:t>Make death or SBI a probable cause for testing  </a:t>
            </a:r>
          </a:p>
          <a:p>
            <a:pPr marL="400050" lvl="1" indent="0">
              <a:buNone/>
            </a:pPr>
            <a:r>
              <a:rPr lang="en-US" sz="2400" dirty="0"/>
              <a:t>	</a:t>
            </a:r>
            <a:r>
              <a:rPr lang="en-US" sz="2200" dirty="0" smtClean="0"/>
              <a:t>(Model AZ, FL, HI, ME, MN, NV, NY, SC)</a:t>
            </a:r>
            <a:endParaRPr lang="en-US" sz="2400" dirty="0"/>
          </a:p>
          <a:p>
            <a:r>
              <a:rPr lang="en-US" dirty="0" smtClean="0">
                <a:solidFill>
                  <a:srgbClr val="FFFF00"/>
                </a:solidFill>
              </a:rPr>
              <a:t>Eventually, based on the data, consider:</a:t>
            </a:r>
          </a:p>
          <a:p>
            <a:pPr marL="914400" lvl="1" indent="-514350">
              <a:buFont typeface="Wingdings" charset="2"/>
              <a:buAutoNum type="arabicPlain"/>
            </a:pPr>
            <a:r>
              <a:rPr lang="en-US" sz="2400" dirty="0"/>
              <a:t>Stop presumption of innocence for &lt;.05 BAC</a:t>
            </a:r>
          </a:p>
          <a:p>
            <a:pPr marL="914400" lvl="1" indent="-514350">
              <a:buFont typeface="Wingdings" charset="2"/>
              <a:buAutoNum type="arabicPlain"/>
            </a:pPr>
            <a:r>
              <a:rPr lang="en-US" sz="2400" dirty="0" smtClean="0"/>
              <a:t>Statewide use of electronic warrants to reduce sample delays</a:t>
            </a:r>
          </a:p>
          <a:p>
            <a:pPr marL="914400" lvl="1" indent="-514350">
              <a:buFont typeface="Wingdings" charset="2"/>
              <a:buAutoNum type="arabicPlain"/>
            </a:pPr>
            <a:r>
              <a:rPr lang="en-US" sz="2400" dirty="0" smtClean="0"/>
              <a:t>Change 5 </a:t>
            </a:r>
            <a:r>
              <a:rPr lang="en-US" sz="2400" dirty="0" err="1" smtClean="0"/>
              <a:t>ng</a:t>
            </a:r>
            <a:r>
              <a:rPr lang="en-US" sz="2400" dirty="0" smtClean="0"/>
              <a:t>/ml THC permissible limit to 1-2 </a:t>
            </a:r>
            <a:r>
              <a:rPr lang="en-US" sz="2400" dirty="0" err="1" smtClean="0"/>
              <a:t>ng</a:t>
            </a:r>
            <a:r>
              <a:rPr lang="en-US" sz="2400" dirty="0" smtClean="0"/>
              <a:t>/ml</a:t>
            </a:r>
          </a:p>
          <a:p>
            <a:pPr marL="914400" lvl="1" indent="-514350">
              <a:buFont typeface="Wingdings" charset="2"/>
              <a:buAutoNum type="arabicPlain"/>
            </a:pPr>
            <a:r>
              <a:rPr lang="en-US" sz="2400" dirty="0" smtClean="0"/>
              <a:t>Enable use of oral fluid roadside testing for deterrence and “PBT”</a:t>
            </a:r>
          </a:p>
          <a:p>
            <a:pPr marL="914400" lvl="1" indent="-514350">
              <a:buFont typeface="Wingdings" charset="2"/>
              <a:buAutoNum type="arabicPlain"/>
            </a:pPr>
            <a:r>
              <a:rPr lang="en-US" sz="2400" dirty="0" smtClean="0"/>
              <a:t>Zero tolerance for illegal scheduled drugs in impaired drivers (~NZ)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764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FFFF00"/>
                </a:solidFill>
              </a:rPr>
              <a:t>Thank you!</a:t>
            </a:r>
            <a:br>
              <a:rPr lang="en-US" sz="73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What you heard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MJ DUI is a problem, but not THE problem</a:t>
            </a:r>
          </a:p>
          <a:p>
            <a:r>
              <a:rPr lang="en-US" dirty="0" smtClean="0"/>
              <a:t>DUID is </a:t>
            </a:r>
            <a:r>
              <a:rPr lang="en-US" u="sng" dirty="0" smtClean="0"/>
              <a:t>large</a:t>
            </a:r>
            <a:r>
              <a:rPr lang="en-US" dirty="0" smtClean="0"/>
              <a:t> proportion of our DUIs</a:t>
            </a:r>
          </a:p>
          <a:p>
            <a:r>
              <a:rPr lang="en-US" dirty="0" smtClean="0"/>
              <a:t>We don’t measure/manage DUIDs</a:t>
            </a:r>
          </a:p>
          <a:p>
            <a:r>
              <a:rPr lang="en-US" dirty="0" smtClean="0"/>
              <a:t>We can and should improve DUID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9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 you’re going to hear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what’s known</a:t>
            </a:r>
          </a:p>
          <a:p>
            <a:r>
              <a:rPr lang="en-US" dirty="0" smtClean="0"/>
              <a:t>New data – </a:t>
            </a:r>
            <a:r>
              <a:rPr lang="en-US" sz="2800" dirty="0" smtClean="0"/>
              <a:t>2012 vehicular homicides/assaults</a:t>
            </a:r>
          </a:p>
          <a:p>
            <a:pPr lvl="1"/>
            <a:r>
              <a:rPr lang="en-US" dirty="0" smtClean="0"/>
              <a:t>MJ-impaired driving is a problem</a:t>
            </a:r>
          </a:p>
          <a:p>
            <a:pPr lvl="2"/>
            <a:r>
              <a:rPr lang="en-US" dirty="0" smtClean="0"/>
              <a:t>But not THE problem</a:t>
            </a:r>
          </a:p>
          <a:p>
            <a:pPr lvl="1"/>
            <a:r>
              <a:rPr lang="en-US" dirty="0" smtClean="0"/>
              <a:t>MJ </a:t>
            </a:r>
            <a:r>
              <a:rPr lang="en-US" i="1" dirty="0" smtClean="0"/>
              <a:t>alone</a:t>
            </a:r>
            <a:r>
              <a:rPr lang="en-US" dirty="0" smtClean="0"/>
              <a:t> rarely caused highway death or injuries</a:t>
            </a:r>
          </a:p>
          <a:p>
            <a:r>
              <a:rPr lang="en-US" dirty="0" smtClean="0"/>
              <a:t>Current laws can’t deal with DUID effectively</a:t>
            </a:r>
          </a:p>
          <a:p>
            <a:r>
              <a:rPr lang="en-US" dirty="0" smtClean="0"/>
              <a:t>Proposed legislative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many of Colorado’s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~25,000 DUIs are due to drugs?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5%?</a:t>
            </a:r>
          </a:p>
          <a:p>
            <a:r>
              <a:rPr lang="en-US" dirty="0" smtClean="0"/>
              <a:t>10%?</a:t>
            </a:r>
          </a:p>
          <a:p>
            <a:r>
              <a:rPr lang="en-US" dirty="0" smtClean="0"/>
              <a:t>More?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8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We don’t know!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42-4-1301</a:t>
            </a:r>
          </a:p>
          <a:p>
            <a:pPr lvl="1"/>
            <a:r>
              <a:rPr lang="en-US" dirty="0" smtClean="0"/>
              <a:t>42-4-1301 (1) (a)  </a:t>
            </a:r>
          </a:p>
          <a:p>
            <a:pPr lvl="2"/>
            <a:r>
              <a:rPr lang="en-US" dirty="0" smtClean="0"/>
              <a:t>“It is a misdemeanor for any person who is under the influence of alcohol or one or more drugs, or a combination of both alcohol and one or more drugs, to drive a motor vehicle or vehicle.” </a:t>
            </a:r>
          </a:p>
          <a:p>
            <a:pPr lvl="2"/>
            <a:endParaRPr lang="en-US" dirty="0" smtClean="0"/>
          </a:p>
          <a:p>
            <a:pPr marL="114300" indent="0">
              <a:buNone/>
            </a:pPr>
            <a:r>
              <a:rPr lang="en-US" sz="29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STATES THAT SEPARATE ALCOHOL AND DRUG DUI STATUTE NUMBERS:</a:t>
            </a:r>
          </a:p>
          <a:p>
            <a:pPr lvl="2"/>
            <a:endParaRPr lang="en-US" b="1" dirty="0" smtClean="0"/>
          </a:p>
          <a:p>
            <a:r>
              <a:rPr lang="en-US" sz="3800" dirty="0" smtClean="0"/>
              <a:t>Pennsylvania   </a:t>
            </a:r>
          </a:p>
          <a:p>
            <a:pPr lvl="2"/>
            <a:r>
              <a:rPr lang="en-US" sz="2900" dirty="0" smtClean="0"/>
              <a:t>75-3802 (a)-(c) for alcohol (.08. .10 and .16 BAC respectively)</a:t>
            </a:r>
          </a:p>
          <a:p>
            <a:pPr lvl="2"/>
            <a:r>
              <a:rPr lang="en-US" sz="2900" dirty="0" smtClean="0"/>
              <a:t>75-3802 (d) for drugs</a:t>
            </a:r>
          </a:p>
          <a:p>
            <a:r>
              <a:rPr lang="en-US" sz="3800" dirty="0" smtClean="0"/>
              <a:t>California	VC 23152  - effective Jan 1, 2014</a:t>
            </a:r>
          </a:p>
          <a:p>
            <a:pPr lvl="2"/>
            <a:r>
              <a:rPr lang="en-US" sz="2900" dirty="0" smtClean="0"/>
              <a:t>(a) alcohol</a:t>
            </a:r>
          </a:p>
          <a:p>
            <a:pPr lvl="2"/>
            <a:r>
              <a:rPr lang="en-US" sz="2900" dirty="0" smtClean="0"/>
              <a:t>(b) alcohol </a:t>
            </a:r>
            <a:r>
              <a:rPr lang="en-US" sz="2900" i="1" dirty="0" smtClean="0"/>
              <a:t> per se  </a:t>
            </a:r>
            <a:r>
              <a:rPr lang="en-US" sz="2900" dirty="0" smtClean="0"/>
              <a:t>.08 BAC</a:t>
            </a:r>
          </a:p>
          <a:p>
            <a:pPr lvl="2"/>
            <a:r>
              <a:rPr lang="en-US" sz="2900" dirty="0" smtClean="0"/>
              <a:t>(c) addicts</a:t>
            </a:r>
          </a:p>
          <a:p>
            <a:pPr lvl="2"/>
            <a:r>
              <a:rPr lang="en-US" sz="2900" dirty="0" smtClean="0"/>
              <a:t>(d) commercial vehicle alcohol limit .04</a:t>
            </a:r>
          </a:p>
          <a:p>
            <a:pPr lvl="2"/>
            <a:r>
              <a:rPr lang="en-US" sz="2900" dirty="0" smtClean="0"/>
              <a:t>(e) drugs</a:t>
            </a:r>
          </a:p>
          <a:p>
            <a:pPr lvl="2"/>
            <a:r>
              <a:rPr lang="en-US" sz="2900" dirty="0" smtClean="0"/>
              <a:t>(f) combined alcohol and drugs</a:t>
            </a:r>
          </a:p>
          <a:p>
            <a:r>
              <a:rPr lang="en-US" sz="3800" dirty="0" smtClean="0"/>
              <a:t>Hawaii          291E-61</a:t>
            </a:r>
          </a:p>
          <a:p>
            <a:pPr lvl="2"/>
            <a:r>
              <a:rPr lang="en-US" sz="2900" dirty="0" smtClean="0"/>
              <a:t>   alcohol</a:t>
            </a:r>
          </a:p>
          <a:p>
            <a:pPr lvl="2"/>
            <a:r>
              <a:rPr lang="en-US" sz="2900" dirty="0" smtClean="0"/>
              <a:t>   drugs</a:t>
            </a:r>
          </a:p>
          <a:p>
            <a:pPr lvl="2"/>
            <a:r>
              <a:rPr lang="en-US" sz="2900" dirty="0" smtClean="0"/>
              <a:t>   DUI alcohol </a:t>
            </a:r>
            <a:r>
              <a:rPr lang="en-US" sz="2900" i="1" dirty="0" smtClean="0"/>
              <a:t>per se</a:t>
            </a: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375830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Laboratory </a:t>
            </a:r>
            <a:r>
              <a:rPr lang="en-US" sz="6600" b="1" dirty="0">
                <a:solidFill>
                  <a:srgbClr val="FFFF00"/>
                </a:solidFill>
              </a:rPr>
              <a:t>reports</a:t>
            </a:r>
            <a:endParaRPr lang="en-US" sz="19900" dirty="0"/>
          </a:p>
        </p:txBody>
      </p:sp>
      <p:pic>
        <p:nvPicPr>
          <p:cNvPr id="3" name="Picture 2" descr="Lab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8166"/>
            <a:ext cx="8686800" cy="56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4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CSP Marijuana Citations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May-Oct 2013 pilot</a:t>
            </a:r>
          </a:p>
          <a:p>
            <a:pPr lvl="1"/>
            <a:r>
              <a:rPr lang="en-US" dirty="0" smtClean="0"/>
              <a:t>283 DUI-MJ citations</a:t>
            </a:r>
          </a:p>
          <a:p>
            <a:pPr lvl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55%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5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/ml permissible limit</a:t>
            </a:r>
          </a:p>
          <a:p>
            <a:endParaRPr lang="en-US" dirty="0" smtClean="0"/>
          </a:p>
          <a:p>
            <a:r>
              <a:rPr lang="en-US" dirty="0" smtClean="0"/>
              <a:t>June YTD 2014 </a:t>
            </a:r>
          </a:p>
          <a:p>
            <a:pPr lvl="1"/>
            <a:r>
              <a:rPr lang="en-US" dirty="0"/>
              <a:t>12.4% of DUIs are DUI MJ+</a:t>
            </a:r>
          </a:p>
          <a:p>
            <a:pPr lvl="1"/>
            <a:r>
              <a:rPr lang="en-US" dirty="0" smtClean="0"/>
              <a:t>349 through June     (~3,500/</a:t>
            </a:r>
            <a:r>
              <a:rPr lang="en-US" dirty="0" err="1" smtClean="0"/>
              <a:t>yr</a:t>
            </a:r>
            <a:r>
              <a:rPr lang="en-US" dirty="0" smtClean="0"/>
              <a:t> for entire state?)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495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2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Lakewood PD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23% of DUI citations were suspected DUIDs</a:t>
            </a:r>
          </a:p>
          <a:p>
            <a:pPr lvl="1"/>
            <a:r>
              <a:rPr lang="en-US" dirty="0" smtClean="0"/>
              <a:t>71% of tested DUID suspects were positive</a:t>
            </a:r>
          </a:p>
          <a:p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23% of DUI citations were suspected DUIDs</a:t>
            </a:r>
          </a:p>
          <a:p>
            <a:pPr lvl="1"/>
            <a:r>
              <a:rPr lang="en-US" dirty="0" smtClean="0"/>
              <a:t>74% of tested DUID suspects were positive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40/70 THC, 79% of those tested were polydrug</a:t>
            </a:r>
          </a:p>
          <a:p>
            <a:pPr lvl="2"/>
            <a:r>
              <a:rPr lang="en-US" dirty="0" smtClean="0"/>
              <a:t>22 benzodiazepines, 94% polydrug</a:t>
            </a:r>
          </a:p>
          <a:p>
            <a:pPr lvl="2"/>
            <a:r>
              <a:rPr lang="en-US" dirty="0" smtClean="0"/>
              <a:t>Opioids, amphetamines, cocaine, 89% polydrug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4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" y="533400"/>
            <a:ext cx="917195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</TotalTime>
  <Words>2489</Words>
  <Application>Microsoft Macintosh PowerPoint</Application>
  <PresentationFormat>On-screen Show (4:3)</PresentationFormat>
  <Paragraphs>374</Paragraphs>
  <Slides>23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How many of Colorado’s DUIs are DUIDs?</vt:lpstr>
      <vt:lpstr>Myths</vt:lpstr>
      <vt:lpstr>What you’re going to hear</vt:lpstr>
      <vt:lpstr>How many of Colorado’s ~25,000 DUIs are due to drugs?</vt:lpstr>
      <vt:lpstr>We don’t know!</vt:lpstr>
      <vt:lpstr>Laboratory reports</vt:lpstr>
      <vt:lpstr>CSP Marijuana Citations</vt:lpstr>
      <vt:lpstr>Lakewood PD</vt:lpstr>
      <vt:lpstr>PowerPoint Presentation</vt:lpstr>
      <vt:lpstr>Prevalence of DUID Marijuana FARS</vt:lpstr>
      <vt:lpstr>DUID Victim Voices 2012 Study Structure</vt:lpstr>
      <vt:lpstr>DUID Victim Voices 2012 Study Limitations</vt:lpstr>
      <vt:lpstr>DUID Victim Voices 2012 Study Key Finding #1 – DUI prevalence in VH/VA citations</vt:lpstr>
      <vt:lpstr>DUID Victim Voices 2012 Study Key Finding #2 – DUID prevalence in DUI citations</vt:lpstr>
      <vt:lpstr>DUID Victim Voices 2012 Study Key Finding #3 – Polydrug use</vt:lpstr>
      <vt:lpstr>DUID Victim Voices 2012 Study Key Finding #4 – Delays</vt:lpstr>
      <vt:lpstr>PowerPoint Presentation</vt:lpstr>
      <vt:lpstr>Labs confirm delay dilemma</vt:lpstr>
      <vt:lpstr>The 90% DUI Conviction Myth</vt:lpstr>
      <vt:lpstr>Example MJ cases None convicted of DUI</vt:lpstr>
      <vt:lpstr>DUID Victim Voices 2013 Study </vt:lpstr>
      <vt:lpstr>Legislative recommendations</vt:lpstr>
      <vt:lpstr>Thank you! What you heard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CTFDID</dc:title>
  <dc:subject/>
  <dc:creator/>
  <cp:keywords/>
  <dc:description/>
  <cp:lastModifiedBy>Ed Wood</cp:lastModifiedBy>
  <cp:revision>138</cp:revision>
  <dcterms:created xsi:type="dcterms:W3CDTF">2014-06-30T17:54:11Z</dcterms:created>
  <dcterms:modified xsi:type="dcterms:W3CDTF">2014-11-21T23:54:33Z</dcterms:modified>
  <cp:category/>
</cp:coreProperties>
</file>