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90" r:id="rId3"/>
    <p:sldId id="391" r:id="rId4"/>
    <p:sldId id="381" r:id="rId5"/>
    <p:sldId id="392" r:id="rId6"/>
    <p:sldId id="393" r:id="rId7"/>
    <p:sldId id="394" r:id="rId8"/>
    <p:sldId id="395" r:id="rId9"/>
    <p:sldId id="304" r:id="rId10"/>
    <p:sldId id="397" r:id="rId11"/>
    <p:sldId id="399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694" autoAdjust="0"/>
    <p:restoredTop sz="94660"/>
  </p:normalViewPr>
  <p:slideViewPr>
    <p:cSldViewPr>
      <p:cViewPr>
        <p:scale>
          <a:sx n="73" d="100"/>
          <a:sy n="73" d="100"/>
        </p:scale>
        <p:origin x="3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7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27FFE92-2E1A-4AF4-98B7-ABA03D9BB5F6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8BD162F-9417-4704-84BB-21925DAE2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39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9DE37BF2-943E-444A-B99D-A3D48448D375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1B50FFF-324C-4C34-9A27-B944738EB6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50FFF-324C-4C34-9A27-B944738EB6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50FFF-324C-4C34-9A27-B944738EB6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076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44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221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078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1008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0383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7450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3277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7071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7636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79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www.deceptionpass3.com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6900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6823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646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52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339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9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359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6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327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882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929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BF95-CFC4-4A88-9331-ADEF6B63DC4D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EB1B0-F92A-4AE9-9E7E-F69AEA597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2127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4E68-41D1-41AC-85A3-D3A79E7FA1F3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ABC9-222B-4BB2-9915-C570801667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322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3FFB.A01D50A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ITFDD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Criminal Justice System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Impairment concepts</a:t>
            </a:r>
          </a:p>
          <a:p>
            <a:r>
              <a:rPr lang="en-US" dirty="0" smtClean="0"/>
              <a:t>Impairment </a:t>
            </a:r>
            <a:r>
              <a:rPr lang="en-US" dirty="0" err="1" smtClean="0"/>
              <a:t>vs</a:t>
            </a:r>
            <a:r>
              <a:rPr lang="en-US" dirty="0" smtClean="0"/>
              <a:t> Blood levels</a:t>
            </a:r>
          </a:p>
          <a:p>
            <a:r>
              <a:rPr lang="en-US" dirty="0" smtClean="0"/>
              <a:t>Blood testing process</a:t>
            </a:r>
          </a:p>
          <a:p>
            <a:r>
              <a:rPr lang="en-US" dirty="0" smtClean="0"/>
              <a:t>Alternatives to blood testing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Blood Testing Alternatives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Hair – historical use only</a:t>
            </a:r>
          </a:p>
          <a:p>
            <a:r>
              <a:rPr lang="en-US" dirty="0" smtClean="0"/>
              <a:t>Urine – recent historical use only</a:t>
            </a:r>
          </a:p>
          <a:p>
            <a:r>
              <a:rPr lang="en-US" dirty="0" smtClean="0"/>
              <a:t>Saliva – Promising, but not validated</a:t>
            </a:r>
          </a:p>
          <a:p>
            <a:pPr lvl="1"/>
            <a:r>
              <a:rPr lang="en-US" dirty="0" smtClean="0"/>
              <a:t>Issues</a:t>
            </a:r>
          </a:p>
          <a:p>
            <a:pPr lvl="2"/>
            <a:r>
              <a:rPr lang="en-US" dirty="0" smtClean="0"/>
              <a:t>Sensitivity, accuracy, repeatability, contamination</a:t>
            </a:r>
          </a:p>
          <a:p>
            <a:pPr lvl="2"/>
            <a:r>
              <a:rPr lang="en-US" dirty="0" smtClean="0"/>
              <a:t>Brain-Blood-Saliva correlation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err="1" smtClean="0"/>
              <a:t>Draeger</a:t>
            </a:r>
            <a:r>
              <a:rPr lang="en-US" dirty="0" smtClean="0"/>
              <a:t> DDT 5000</a:t>
            </a:r>
          </a:p>
          <a:p>
            <a:pPr lvl="2"/>
            <a:r>
              <a:rPr lang="en-US" dirty="0" err="1" smtClean="0"/>
              <a:t>Securetec</a:t>
            </a:r>
            <a:r>
              <a:rPr lang="en-US" dirty="0" smtClean="0"/>
              <a:t> </a:t>
            </a:r>
            <a:r>
              <a:rPr lang="en-US" dirty="0" err="1" smtClean="0"/>
              <a:t>Drugwipe</a:t>
            </a:r>
            <a:endParaRPr lang="en-US" dirty="0" smtClean="0"/>
          </a:p>
          <a:p>
            <a:pPr lvl="2"/>
            <a:r>
              <a:rPr lang="en-US" dirty="0" smtClean="0"/>
              <a:t>Brannan </a:t>
            </a:r>
            <a:r>
              <a:rPr lang="en-US" dirty="0" err="1" smtClean="0"/>
              <a:t>Oratect</a:t>
            </a:r>
            <a:endParaRPr lang="en-US" dirty="0" smtClean="0"/>
          </a:p>
          <a:p>
            <a:r>
              <a:rPr lang="en-US" dirty="0" smtClean="0"/>
              <a:t>Breath – Potential, but in very early stages</a:t>
            </a:r>
          </a:p>
          <a:p>
            <a:pPr lvl="2"/>
            <a:r>
              <a:rPr lang="en-US" dirty="0" err="1" smtClean="0"/>
              <a:t>SensAbues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Impairment concepts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Legal</a:t>
            </a:r>
            <a:r>
              <a:rPr lang="en-US" dirty="0" smtClean="0"/>
              <a:t> determination of impairment/ influence</a:t>
            </a:r>
          </a:p>
          <a:p>
            <a:pPr lvl="1"/>
            <a:r>
              <a:rPr lang="en-US" dirty="0" smtClean="0"/>
              <a:t>≥.08 BAC  		DUI </a:t>
            </a:r>
            <a:r>
              <a:rPr lang="en-US" i="1" dirty="0" smtClean="0"/>
              <a:t>per se</a:t>
            </a:r>
            <a:endParaRPr lang="en-US" dirty="0" smtClean="0"/>
          </a:p>
          <a:p>
            <a:pPr lvl="1"/>
            <a:r>
              <a:rPr lang="en-US" dirty="0" smtClean="0"/>
              <a:t>≥ .05 BAC 		DWAI, perhaps DUI</a:t>
            </a:r>
          </a:p>
          <a:p>
            <a:pPr lvl="1"/>
            <a:r>
              <a:rPr lang="en-US" dirty="0" smtClean="0"/>
              <a:t>≥ 5 </a:t>
            </a:r>
            <a:r>
              <a:rPr lang="en-US" dirty="0" err="1" smtClean="0"/>
              <a:t>ng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baseline="30000" dirty="0" smtClean="0"/>
              <a:t>9</a:t>
            </a:r>
            <a:r>
              <a:rPr lang="en-US" dirty="0" smtClean="0"/>
              <a:t>THC  	perhaps DUI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Scientific</a:t>
            </a:r>
            <a:r>
              <a:rPr lang="en-US" dirty="0" smtClean="0"/>
              <a:t> assays of impairment</a:t>
            </a:r>
          </a:p>
          <a:p>
            <a:pPr lvl="1"/>
            <a:r>
              <a:rPr lang="en-US" dirty="0" smtClean="0"/>
              <a:t>Psychomotor skills</a:t>
            </a:r>
          </a:p>
          <a:p>
            <a:pPr lvl="1"/>
            <a:r>
              <a:rPr lang="en-US" dirty="0" err="1" smtClean="0"/>
              <a:t>Neurocognitive</a:t>
            </a:r>
            <a:r>
              <a:rPr lang="en-US" dirty="0" smtClean="0"/>
              <a:t> ability</a:t>
            </a:r>
          </a:p>
          <a:p>
            <a:pPr lvl="1"/>
            <a:r>
              <a:rPr lang="en-US" dirty="0" smtClean="0"/>
              <a:t>Executive function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Types of Impairment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Psychomotor Skills – </a:t>
            </a:r>
          </a:p>
          <a:p>
            <a:pPr lvl="1"/>
            <a:r>
              <a:rPr lang="en-US" dirty="0" smtClean="0"/>
              <a:t>Reaction time, tracking,  </a:t>
            </a:r>
          </a:p>
          <a:p>
            <a:pPr lvl="2"/>
            <a:r>
              <a:rPr lang="en-US" dirty="0" smtClean="0"/>
              <a:t>Necessary for routine driving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err="1" smtClean="0"/>
              <a:t>Neurocognitive</a:t>
            </a:r>
            <a:r>
              <a:rPr lang="en-US" dirty="0" smtClean="0"/>
              <a:t> Ability – </a:t>
            </a:r>
          </a:p>
          <a:p>
            <a:pPr lvl="1"/>
            <a:r>
              <a:rPr lang="en-US" dirty="0" smtClean="0"/>
              <a:t>Thinking, judging, reasoning, </a:t>
            </a:r>
          </a:p>
          <a:p>
            <a:pPr lvl="2"/>
            <a:r>
              <a:rPr lang="en-US" dirty="0" smtClean="0"/>
              <a:t>Necessary for routine driving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Executive Function –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rovides sustained vigilance, ability to use all information to respond appropriately.  </a:t>
            </a:r>
          </a:p>
          <a:p>
            <a:pPr lvl="2"/>
            <a:r>
              <a:rPr lang="en-US" dirty="0" smtClean="0"/>
              <a:t>Divided Attention Tasks</a:t>
            </a:r>
          </a:p>
          <a:p>
            <a:pPr lvl="2"/>
            <a:r>
              <a:rPr lang="en-US" dirty="0" smtClean="0"/>
              <a:t>Critical </a:t>
            </a:r>
            <a:r>
              <a:rPr lang="en-US" dirty="0" smtClean="0"/>
              <a:t>when driving demands are more complex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Impairment </a:t>
            </a:r>
            <a:r>
              <a:rPr lang="en-US" b="1" dirty="0" err="1" smtClean="0">
                <a:solidFill>
                  <a:srgbClr val="FFFF00"/>
                </a:solidFill>
              </a:rPr>
              <a:t>vs</a:t>
            </a:r>
            <a:r>
              <a:rPr lang="en-US" b="1" dirty="0" smtClean="0">
                <a:solidFill>
                  <a:srgbClr val="FFFF00"/>
                </a:solidFill>
              </a:rPr>
              <a:t> drug levels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/>
              <a:t>Blood</a:t>
            </a:r>
            <a:r>
              <a:rPr lang="en-US" sz="2800" dirty="0" smtClean="0"/>
              <a:t> is not impaired.  The </a:t>
            </a:r>
            <a:r>
              <a:rPr lang="en-US" sz="2800" u="sng" dirty="0" smtClean="0"/>
              <a:t>brain</a:t>
            </a:r>
            <a:r>
              <a:rPr lang="en-US" sz="2800" dirty="0" smtClean="0"/>
              <a:t> is impaired</a:t>
            </a:r>
          </a:p>
          <a:p>
            <a:r>
              <a:rPr lang="en-US" sz="2800" dirty="0" smtClean="0"/>
              <a:t>+ Blood test is an impairment </a:t>
            </a:r>
            <a:r>
              <a:rPr lang="en-US" sz="2800" u="sng" dirty="0" smtClean="0"/>
              <a:t>indicator</a:t>
            </a:r>
            <a:r>
              <a:rPr lang="en-US" sz="2800" dirty="0" smtClean="0"/>
              <a:t>, not </a:t>
            </a:r>
            <a:r>
              <a:rPr lang="en-US" sz="2800" u="sng" dirty="0" smtClean="0"/>
              <a:t>proof</a:t>
            </a:r>
          </a:p>
          <a:p>
            <a:endParaRPr lang="en-US" dirty="0" smtClean="0"/>
          </a:p>
          <a:p>
            <a:r>
              <a:rPr lang="en-US" sz="2800" dirty="0" smtClean="0"/>
              <a:t>Sensitivity</a:t>
            </a:r>
          </a:p>
          <a:p>
            <a:pPr lvl="1"/>
            <a:r>
              <a:rPr lang="en-US" sz="2400" dirty="0" smtClean="0"/>
              <a:t>Alcohol ≈ 2x</a:t>
            </a:r>
          </a:p>
          <a:p>
            <a:pPr lvl="1"/>
            <a:r>
              <a:rPr lang="en-US" sz="2400" dirty="0" smtClean="0"/>
              <a:t>Cannabis ≈ 10 x</a:t>
            </a:r>
          </a:p>
          <a:p>
            <a:pPr lvl="1"/>
            <a:r>
              <a:rPr lang="en-US" sz="2400" dirty="0" err="1" smtClean="0"/>
              <a:t>Opioids</a:t>
            </a:r>
            <a:r>
              <a:rPr lang="en-US" sz="2400" dirty="0" smtClean="0"/>
              <a:t> ≈ 100 x</a:t>
            </a:r>
            <a:endParaRPr lang="en-US" sz="2400" dirty="0"/>
          </a:p>
        </p:txBody>
      </p:sp>
      <p:pic>
        <p:nvPicPr>
          <p:cNvPr id="2050" name="Picture 2" descr="img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276600"/>
            <a:ext cx="37846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Drug “tolerance”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 dirty="0" smtClean="0"/>
              <a:t>Chronic users develop tolerance to </a:t>
            </a:r>
            <a:r>
              <a:rPr lang="en-US" sz="2800" u="sng" dirty="0" smtClean="0"/>
              <a:t>some</a:t>
            </a:r>
            <a:r>
              <a:rPr lang="en-US" sz="2800" dirty="0" smtClean="0"/>
              <a:t> effects</a:t>
            </a:r>
          </a:p>
          <a:p>
            <a:endParaRPr lang="en-US" sz="2800" dirty="0" smtClean="0"/>
          </a:p>
          <a:p>
            <a:r>
              <a:rPr lang="en-US" sz="2800" dirty="0" smtClean="0"/>
              <a:t>Marijuana</a:t>
            </a:r>
          </a:p>
          <a:p>
            <a:pPr lvl="1"/>
            <a:r>
              <a:rPr lang="en-US" sz="2400" dirty="0" smtClean="0"/>
              <a:t>Psychomotor skills – chronic users may compensate</a:t>
            </a:r>
          </a:p>
          <a:p>
            <a:pPr lvl="1"/>
            <a:r>
              <a:rPr lang="en-US" sz="2400" dirty="0" err="1" smtClean="0"/>
              <a:t>Neurocognitive</a:t>
            </a:r>
            <a:r>
              <a:rPr lang="en-US" sz="2400" dirty="0" smtClean="0"/>
              <a:t> ability – chronic users can develop tolerance</a:t>
            </a:r>
          </a:p>
          <a:p>
            <a:pPr lvl="1"/>
            <a:r>
              <a:rPr lang="en-US" sz="2400" dirty="0" smtClean="0"/>
              <a:t>Executive function – all users are affected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Blood testing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Screening</a:t>
            </a:r>
          </a:p>
          <a:p>
            <a:pPr lvl="1"/>
            <a:r>
              <a:rPr lang="en-US" dirty="0" err="1" smtClean="0"/>
              <a:t>Immunofluorescence</a:t>
            </a:r>
            <a:endParaRPr lang="en-US" dirty="0" smtClean="0"/>
          </a:p>
          <a:p>
            <a:pPr lvl="1"/>
            <a:r>
              <a:rPr lang="en-US" dirty="0" smtClean="0"/>
              <a:t>Qualitative identification of presence of drug class</a:t>
            </a:r>
          </a:p>
          <a:p>
            <a:pPr lvl="2"/>
            <a:r>
              <a:rPr lang="en-US" dirty="0" smtClean="0"/>
              <a:t>e.g.  </a:t>
            </a:r>
            <a:r>
              <a:rPr lang="en-US" dirty="0" err="1" smtClean="0"/>
              <a:t>cannabinoids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Confirmation</a:t>
            </a:r>
          </a:p>
          <a:p>
            <a:pPr lvl="1"/>
            <a:r>
              <a:rPr lang="en-US" dirty="0" smtClean="0"/>
              <a:t>GC</a:t>
            </a:r>
            <a:r>
              <a:rPr lang="en-US" dirty="0" smtClean="0"/>
              <a:t>/MS or LC-MS/MS</a:t>
            </a:r>
            <a:endParaRPr lang="en-US" dirty="0" smtClean="0"/>
          </a:p>
          <a:p>
            <a:pPr lvl="1"/>
            <a:r>
              <a:rPr lang="en-US" dirty="0" smtClean="0"/>
              <a:t>Quantitative report by specific drug</a:t>
            </a:r>
          </a:p>
          <a:p>
            <a:pPr lvl="2"/>
            <a:r>
              <a:rPr lang="en-US" dirty="0" smtClean="0"/>
              <a:t>Limits of </a:t>
            </a:r>
            <a:r>
              <a:rPr lang="en-US" dirty="0" err="1" smtClean="0"/>
              <a:t>quantitation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Blood sampling process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Observe problematic driving behavior</a:t>
            </a:r>
          </a:p>
          <a:p>
            <a:r>
              <a:rPr lang="en-US" dirty="0" smtClean="0"/>
              <a:t>Stop</a:t>
            </a:r>
          </a:p>
          <a:p>
            <a:r>
              <a:rPr lang="en-US" dirty="0" smtClean="0"/>
              <a:t>Establish probable cause (SFST, DRE, other)</a:t>
            </a:r>
          </a:p>
          <a:p>
            <a:pPr lvl="1"/>
            <a:r>
              <a:rPr lang="en-US" sz="2600" dirty="0" smtClean="0"/>
              <a:t>Note:  impaired chronic THC users may pass SFSTs</a:t>
            </a:r>
          </a:p>
          <a:p>
            <a:r>
              <a:rPr lang="en-US" dirty="0" smtClean="0"/>
              <a:t>Request permission for blood draw</a:t>
            </a:r>
          </a:p>
          <a:p>
            <a:r>
              <a:rPr lang="en-US" dirty="0" smtClean="0"/>
              <a:t>Transport defendant to phlebotomy site</a:t>
            </a:r>
          </a:p>
          <a:p>
            <a:r>
              <a:rPr lang="en-US" dirty="0" smtClean="0"/>
              <a:t>Draw blood</a:t>
            </a:r>
          </a:p>
          <a:p>
            <a:r>
              <a:rPr lang="en-US" dirty="0" smtClean="0"/>
              <a:t>Typical time before blood is drawn	</a:t>
            </a:r>
          </a:p>
          <a:p>
            <a:pPr lvl="1"/>
            <a:r>
              <a:rPr lang="en-US" sz="2400" dirty="0" smtClean="0"/>
              <a:t>45 minutes for routine stop</a:t>
            </a:r>
          </a:p>
          <a:p>
            <a:pPr lvl="1"/>
            <a:r>
              <a:rPr lang="en-US" sz="2400" dirty="0" smtClean="0"/>
              <a:t>3-4 hours in case of death or serious injury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Chronic </a:t>
            </a:r>
            <a:r>
              <a:rPr lang="en-US" b="1" dirty="0" err="1" smtClean="0">
                <a:solidFill>
                  <a:srgbClr val="FFFF00"/>
                </a:solidFill>
              </a:rPr>
              <a:t>vs</a:t>
            </a:r>
            <a:r>
              <a:rPr lang="en-US" b="1" dirty="0" smtClean="0">
                <a:solidFill>
                  <a:srgbClr val="FFFF00"/>
                </a:solidFill>
              </a:rPr>
              <a:t> Occasional MJ Users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705600" cy="4726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60198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 of Analytical Toxicology, 2008;V32:470-477:  </a:t>
            </a:r>
            <a:r>
              <a:rPr lang="en-US" sz="1200" u="sng" dirty="0" smtClean="0"/>
              <a:t>Comparison of </a:t>
            </a:r>
            <a:r>
              <a:rPr lang="en-US" sz="1200" u="sng" dirty="0" err="1" smtClean="0"/>
              <a:t>Cannabinoid</a:t>
            </a:r>
            <a:r>
              <a:rPr lang="en-US" sz="1200" u="sng" dirty="0" smtClean="0"/>
              <a:t> Pharmacokinetic Properties in Occasional and Heavy Users Smoking a Marijuana or Placebo Joint</a:t>
            </a:r>
            <a:r>
              <a:rPr lang="en-US" sz="1200" dirty="0" smtClean="0"/>
              <a:t>; Stefan W. </a:t>
            </a:r>
            <a:r>
              <a:rPr lang="en-US" sz="1200" dirty="0" err="1" smtClean="0"/>
              <a:t>Toennes</a:t>
            </a:r>
            <a:r>
              <a:rPr lang="en-US" sz="1200" dirty="0" smtClean="0"/>
              <a:t>, Johannes G. </a:t>
            </a:r>
            <a:r>
              <a:rPr lang="en-US" sz="1200" dirty="0" err="1" smtClean="0"/>
              <a:t>Ramaekers</a:t>
            </a:r>
            <a:r>
              <a:rPr lang="en-US" sz="1200" dirty="0" smtClean="0"/>
              <a:t>, </a:t>
            </a:r>
            <a:r>
              <a:rPr lang="en-US" sz="1200" dirty="0" err="1" smtClean="0"/>
              <a:t>Eef</a:t>
            </a:r>
            <a:r>
              <a:rPr lang="en-US" sz="1200" dirty="0" smtClean="0"/>
              <a:t> L </a:t>
            </a:r>
            <a:r>
              <a:rPr lang="en-US" sz="1200" dirty="0" err="1" smtClean="0"/>
              <a:t>Theuissen</a:t>
            </a:r>
            <a:r>
              <a:rPr lang="en-US" sz="1200" dirty="0" smtClean="0"/>
              <a:t>, Manfred R. Moeller, </a:t>
            </a:r>
            <a:r>
              <a:rPr lang="en-US" sz="1200" dirty="0" err="1" smtClean="0"/>
              <a:t>Gerold</a:t>
            </a:r>
            <a:r>
              <a:rPr lang="en-US" sz="1200" dirty="0" smtClean="0"/>
              <a:t> F. </a:t>
            </a:r>
            <a:r>
              <a:rPr lang="en-US" sz="1200" dirty="0" err="1" smtClean="0"/>
              <a:t>Kauert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585067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CDPHE - 2012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6" name="Picture 1" descr="Inline image 1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52400" y="1295400"/>
            <a:ext cx="854932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0" y="57150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2,099 </a:t>
            </a:r>
            <a:r>
              <a:rPr lang="en-US" dirty="0" err="1" smtClean="0"/>
              <a:t>cannabinoid</a:t>
            </a:r>
            <a:r>
              <a:rPr lang="en-US" dirty="0" smtClean="0"/>
              <a:t> confirmation tests</a:t>
            </a:r>
          </a:p>
          <a:p>
            <a:r>
              <a:rPr lang="en-US" dirty="0" smtClean="0"/>
              <a:t>1,326 were ≥1 </a:t>
            </a:r>
            <a:r>
              <a:rPr lang="en-US" dirty="0" err="1" smtClean="0"/>
              <a:t>ng</a:t>
            </a:r>
            <a:r>
              <a:rPr lang="en-US" dirty="0" smtClean="0"/>
              <a:t> THC (above limit of </a:t>
            </a:r>
            <a:r>
              <a:rPr lang="en-US" dirty="0" err="1" smtClean="0"/>
              <a:t>quantitation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595 were ≥5 </a:t>
            </a:r>
            <a:r>
              <a:rPr lang="en-US" dirty="0" err="1" smtClean="0"/>
              <a:t>ng</a:t>
            </a:r>
            <a:r>
              <a:rPr lang="en-US" dirty="0" smtClean="0"/>
              <a:t> THC.  That’s only 28% of </a:t>
            </a:r>
            <a:r>
              <a:rPr lang="en-US" dirty="0" err="1" smtClean="0"/>
              <a:t>cannabinoid</a:t>
            </a:r>
            <a:r>
              <a:rPr lang="en-US" dirty="0" smtClean="0"/>
              <a:t> positive defendants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1828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72% of </a:t>
            </a:r>
            <a:r>
              <a:rPr lang="en-US" sz="2000" dirty="0" err="1" smtClean="0">
                <a:solidFill>
                  <a:schemeClr val="bg1"/>
                </a:solidFill>
              </a:rPr>
              <a:t>cannabinoid</a:t>
            </a:r>
            <a:r>
              <a:rPr lang="en-US" sz="2000" dirty="0" smtClean="0">
                <a:solidFill>
                  <a:schemeClr val="bg1"/>
                </a:solidFill>
              </a:rPr>
              <a:t> positive defendants test </a:t>
            </a:r>
            <a:r>
              <a:rPr lang="en-US" sz="2000" u="sng" dirty="0" smtClean="0">
                <a:solidFill>
                  <a:schemeClr val="bg1"/>
                </a:solidFill>
              </a:rPr>
              <a:t>below</a:t>
            </a:r>
            <a:r>
              <a:rPr lang="en-US" sz="2000" dirty="0" smtClean="0">
                <a:solidFill>
                  <a:schemeClr val="bg1"/>
                </a:solidFill>
              </a:rPr>
              <a:t> 5 </a:t>
            </a:r>
            <a:r>
              <a:rPr lang="en-US" sz="2000" dirty="0" err="1" smtClean="0">
                <a:solidFill>
                  <a:schemeClr val="bg1"/>
                </a:solidFill>
              </a:rPr>
              <a:t>ng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9205</TotalTime>
  <Words>368</Words>
  <Application>Microsoft Office PowerPoint</Application>
  <PresentationFormat>On-screen Show (4:3)</PresentationFormat>
  <Paragraphs>86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ITFDD  Criminal Justice System</vt:lpstr>
      <vt:lpstr>Impairment concepts</vt:lpstr>
      <vt:lpstr>Types of Impairment</vt:lpstr>
      <vt:lpstr>Impairment vs drug levels</vt:lpstr>
      <vt:lpstr>Drug “tolerance”</vt:lpstr>
      <vt:lpstr>Blood testing</vt:lpstr>
      <vt:lpstr>Blood sampling process</vt:lpstr>
      <vt:lpstr>Chronic vs Occasional MJ Users</vt:lpstr>
      <vt:lpstr>CDPHE - 2012</vt:lpstr>
      <vt:lpstr>Blood Testing Alternatives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CCJJ</dc:title>
  <dc:creator>Wood</dc:creator>
  <cp:lastModifiedBy>Ed</cp:lastModifiedBy>
  <cp:revision>103</cp:revision>
  <dcterms:created xsi:type="dcterms:W3CDTF">2012-05-24T17:55:48Z</dcterms:created>
  <dcterms:modified xsi:type="dcterms:W3CDTF">2013-06-14T16:58:45Z</dcterms:modified>
</cp:coreProperties>
</file>