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208C-51B0-4138-85C6-E18E18103A1B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07C7-6956-490D-AF3B-71A380B21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Do drug </a:t>
            </a:r>
            <a:r>
              <a:rPr lang="en-US" i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per se 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laws work?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critique of </a:t>
            </a:r>
          </a:p>
          <a:p>
            <a:r>
              <a:rPr lang="en-US" sz="2800" dirty="0" smtClean="0"/>
              <a:t>“Per Se Drugged Driving Laws and Traffic Fatalities” </a:t>
            </a:r>
          </a:p>
          <a:p>
            <a:r>
              <a:rPr lang="en-US" sz="2800" dirty="0" smtClean="0"/>
              <a:t>by Anderson, D.M., Rees, D.I.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Yes, they can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n-US" sz="2800" dirty="0" smtClean="0"/>
              <a:t>“Failing to find an impact is not the same as finding that there is no impact, especially with a study that lacks controls or sensitivity to isolate the impact of other factors.”</a:t>
            </a:r>
          </a:p>
          <a:p>
            <a:pPr indent="0">
              <a:buNone/>
            </a:pPr>
            <a:endParaRPr lang="en-US" sz="2800" dirty="0" smtClean="0"/>
          </a:p>
          <a:p>
            <a:pPr indent="0">
              <a:buNone/>
            </a:pPr>
            <a:r>
              <a:rPr lang="en-US" sz="2800" dirty="0" smtClean="0"/>
              <a:t>“Traffic deaths declined by 25% from 2005- 2010.  There is no consensus as to why this occurred.  This demonstrates how difficult it is to track the impact of a single policy during this time period.”</a:t>
            </a:r>
          </a:p>
          <a:p>
            <a:pPr indent="0">
              <a:buNone/>
            </a:pPr>
            <a:endParaRPr lang="en-US" sz="2800" dirty="0"/>
          </a:p>
          <a:p>
            <a:pPr indent="0" algn="r">
              <a:buNone/>
            </a:pPr>
            <a:r>
              <a:rPr lang="en-US" sz="2200" dirty="0" smtClean="0"/>
              <a:t>Jeff Michael, </a:t>
            </a:r>
            <a:r>
              <a:rPr lang="en-US" sz="2200" dirty="0" err="1" smtClean="0"/>
              <a:t>EdD</a:t>
            </a:r>
            <a:r>
              <a:rPr lang="en-US" sz="2200" dirty="0" smtClean="0"/>
              <a:t>,     Associate Administrator,  </a:t>
            </a:r>
          </a:p>
          <a:p>
            <a:pPr indent="0" algn="r">
              <a:buNone/>
            </a:pPr>
            <a:r>
              <a:rPr lang="en-US" sz="2200" dirty="0" smtClean="0"/>
              <a:t>Research and Program Development, NHTSA,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Why did Anderson/Rees find no impact of drug </a:t>
            </a:r>
            <a:r>
              <a:rPr lang="en-US" i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per se 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laws?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evidence that drug </a:t>
            </a:r>
            <a:r>
              <a:rPr lang="en-US" i="1" dirty="0" smtClean="0"/>
              <a:t>per se </a:t>
            </a:r>
            <a:r>
              <a:rPr lang="en-US" dirty="0" smtClean="0"/>
              <a:t>laws, in and of themselves, are effective in reducing drugged driving fatalities</a:t>
            </a:r>
          </a:p>
          <a:p>
            <a:endParaRPr lang="en-US" sz="1800" dirty="0" smtClean="0"/>
          </a:p>
          <a:p>
            <a:pPr algn="ctr">
              <a:buNone/>
            </a:pPr>
            <a:r>
              <a:rPr lang="en-US" dirty="0"/>
              <a:t>b</a:t>
            </a:r>
            <a:r>
              <a:rPr lang="en-US" dirty="0" smtClean="0"/>
              <a:t>ecause:</a:t>
            </a:r>
          </a:p>
          <a:p>
            <a:pPr algn="ctr">
              <a:buNone/>
            </a:pPr>
            <a:endParaRPr lang="en-US" sz="1800" dirty="0" smtClean="0"/>
          </a:p>
          <a:p>
            <a:r>
              <a:rPr lang="en-US" dirty="0" smtClean="0"/>
              <a:t>High variability in state drug </a:t>
            </a:r>
            <a:r>
              <a:rPr lang="en-US" i="1" dirty="0" smtClean="0"/>
              <a:t>per se </a:t>
            </a:r>
            <a:r>
              <a:rPr lang="en-US" dirty="0" smtClean="0"/>
              <a:t>laws</a:t>
            </a:r>
          </a:p>
          <a:p>
            <a:r>
              <a:rPr lang="en-US" dirty="0" smtClean="0"/>
              <a:t>Poor implementation of drugged driving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Law Variability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Anderson/Rees averaged results together, which is statistically indefensible</a:t>
            </a:r>
            <a:endParaRPr lang="en-US" sz="20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95400"/>
          <a:ext cx="7620000" cy="4800603"/>
        </p:xfrm>
        <a:graphic>
          <a:graphicData uri="http://schemas.openxmlformats.org/drawingml/2006/table">
            <a:tbl>
              <a:tblPr/>
              <a:tblGrid>
                <a:gridCol w="2819400"/>
                <a:gridCol w="4800600"/>
              </a:tblGrid>
              <a:tr h="300038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/>
                          <a:ea typeface="Calibri"/>
                          <a:cs typeface="Times New Roman"/>
                        </a:rPr>
                        <a:t>States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/>
                          <a:ea typeface="Calibri"/>
                          <a:cs typeface="Times New Roman"/>
                        </a:rPr>
                        <a:t>Drugged Driving Law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Arizona, Georgia, Utah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Zero Tolerance, all controlled substances and their metabolites, taken illegally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Illinois, Iowa, Rhode Island, California (SB13-289)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Zero Tolerance, all controlled substances.  All but Rhode Island restrict illegal use only.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North Carolina, South Dakota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Zero Tolerance, all controlled substances and their metabolites in minors.  NC permits medical use.</a:t>
                      </a:r>
                      <a:endParaRPr lang="en-US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Delaware, Indiana, Pennsylvania, Wisconsin, 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Zero Tolerance, Schedule I, and some or all of schedule II or III drugs taken illegally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Michigan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Zero Tolerance, Schedule I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Minnesota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Zero Tolerance, Schedule I except marijuana or II taken illegally, 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Nevada, Ohio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Defined levels of several drugs, including marijuana, at 2 </a:t>
                      </a:r>
                      <a:r>
                        <a:rPr lang="en-US" sz="1400" dirty="0" err="1">
                          <a:latin typeface="Arial"/>
                          <a:ea typeface="Calibri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/ml THC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Virginia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Defined levels of several drugs, THC not included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Washington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400" dirty="0" err="1">
                          <a:latin typeface="Arial"/>
                          <a:ea typeface="Calibri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/ml THC </a:t>
                      </a:r>
                      <a:r>
                        <a:rPr lang="en-US" sz="1400" i="1" dirty="0">
                          <a:latin typeface="Arial"/>
                          <a:ea typeface="Calibri"/>
                          <a:cs typeface="Times New Roman"/>
                        </a:rPr>
                        <a:t>per se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,  except zero THC permitted in minors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Montana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400" dirty="0" err="1">
                          <a:latin typeface="Arial"/>
                          <a:ea typeface="Calibri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 THC </a:t>
                      </a:r>
                      <a:r>
                        <a:rPr lang="en-US" sz="1400" i="1" dirty="0">
                          <a:latin typeface="Arial"/>
                          <a:ea typeface="Calibri"/>
                          <a:cs typeface="Times New Roman"/>
                        </a:rPr>
                        <a:t>per se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1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Colorado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400" b="1" dirty="0" err="1">
                          <a:latin typeface="Arial"/>
                          <a:ea typeface="Calibri"/>
                          <a:cs typeface="Times New Roman"/>
                        </a:rPr>
                        <a:t>ng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 permissible inference</a:t>
                      </a:r>
                      <a:endParaRPr lang="en-US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Incomplete Implementation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199" y="1397000"/>
          <a:ext cx="67818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1454467"/>
                <a:gridCol w="1441133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Alcohol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Drugs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On-site testing*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Officers trained to detect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&gt;7,000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~185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SFST effective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Variable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Effective education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Social awareness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4876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*PBT is fast, cheap, and does not raise Fourth Amendment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Per Se 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Laws Can Work</a:t>
            </a:r>
            <a:endParaRPr lang="en-US" i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48% </a:t>
            </a:r>
            <a:r>
              <a:rPr lang="en-US" u="sng" dirty="0" smtClean="0"/>
              <a:t>fewer</a:t>
            </a:r>
            <a:r>
              <a:rPr lang="en-US" dirty="0" smtClean="0"/>
              <a:t> deaths from 1982 -2009</a:t>
            </a:r>
          </a:p>
          <a:p>
            <a:pPr lvl="1"/>
            <a:r>
              <a:rPr lang="en-US" dirty="0" smtClean="0"/>
              <a:t>Increasingly strict alcohol </a:t>
            </a:r>
            <a:r>
              <a:rPr lang="en-US" i="1" dirty="0" smtClean="0"/>
              <a:t>per se </a:t>
            </a:r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Better enforcement tools, education, social standards less accepting of DUI, better highway design, better car design.</a:t>
            </a:r>
          </a:p>
          <a:p>
            <a:pPr lvl="1"/>
            <a:r>
              <a:rPr lang="en-US" dirty="0" smtClean="0"/>
              <a:t>Impossible to sort out the impact of alcohol </a:t>
            </a:r>
            <a:r>
              <a:rPr lang="en-US" i="1" dirty="0" smtClean="0"/>
              <a:t>per se </a:t>
            </a:r>
            <a:r>
              <a:rPr lang="en-US" dirty="0" smtClean="0"/>
              <a:t>alone</a:t>
            </a:r>
          </a:p>
          <a:p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15% </a:t>
            </a:r>
            <a:r>
              <a:rPr lang="en-US" u="sng" dirty="0" smtClean="0"/>
              <a:t>more</a:t>
            </a:r>
            <a:r>
              <a:rPr lang="en-US" dirty="0" smtClean="0"/>
              <a:t> deaths from 2005 – 2008</a:t>
            </a:r>
          </a:p>
          <a:p>
            <a:pPr lvl="1"/>
            <a:r>
              <a:rPr lang="en-US" dirty="0" smtClean="0"/>
              <a:t>Few strict drug </a:t>
            </a:r>
            <a:r>
              <a:rPr lang="en-US" i="1" dirty="0" smtClean="0"/>
              <a:t>per se </a:t>
            </a:r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Poor enforcement tools, education, social standards accepting of drugs and driving, better highway design, better car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Two Models That Work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We know </a:t>
            </a:r>
            <a:r>
              <a:rPr lang="en-US" i="1" dirty="0" smtClean="0"/>
              <a:t>per se </a:t>
            </a:r>
            <a:r>
              <a:rPr lang="en-US" dirty="0" smtClean="0"/>
              <a:t>laws are effective, but we can’t sort out how much of the improvement in fatalities is due to </a:t>
            </a:r>
            <a:r>
              <a:rPr lang="en-US" i="1" dirty="0" smtClean="0"/>
              <a:t>per se </a:t>
            </a:r>
            <a:r>
              <a:rPr lang="en-US" dirty="0" smtClean="0"/>
              <a:t>laws</a:t>
            </a:r>
          </a:p>
          <a:p>
            <a:r>
              <a:rPr lang="en-US" dirty="0" smtClean="0"/>
              <a:t>Drugs – commercial drivers and others</a:t>
            </a:r>
          </a:p>
          <a:p>
            <a:pPr lvl="1"/>
            <a:r>
              <a:rPr lang="en-US" dirty="0" smtClean="0"/>
              <a:t>Zero tolerance</a:t>
            </a:r>
          </a:p>
          <a:p>
            <a:pPr lvl="1"/>
            <a:r>
              <a:rPr lang="en-US" dirty="0" smtClean="0"/>
              <a:t>Pre-employment screening</a:t>
            </a:r>
          </a:p>
          <a:p>
            <a:pPr lvl="1"/>
            <a:r>
              <a:rPr lang="en-US" dirty="0" smtClean="0"/>
              <a:t>Random drug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Conclusions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Per Se </a:t>
            </a:r>
            <a:r>
              <a:rPr lang="en-US" dirty="0" smtClean="0"/>
              <a:t>laws alone cannot solve the problem</a:t>
            </a:r>
          </a:p>
          <a:p>
            <a:r>
              <a:rPr lang="en-US" i="1" dirty="0" smtClean="0"/>
              <a:t>Per Se </a:t>
            </a:r>
            <a:r>
              <a:rPr lang="en-US" dirty="0" smtClean="0"/>
              <a:t>laws are likely a prerequisite to solving the problem, as shown by</a:t>
            </a:r>
          </a:p>
          <a:p>
            <a:pPr lvl="1"/>
            <a:r>
              <a:rPr lang="en-US" dirty="0" smtClean="0"/>
              <a:t>Success in reducing alcohol-caused fatalities</a:t>
            </a:r>
          </a:p>
          <a:p>
            <a:pPr lvl="1"/>
            <a:r>
              <a:rPr lang="en-US" dirty="0" smtClean="0"/>
              <a:t>Success in reducing commercial driving collisions</a:t>
            </a:r>
          </a:p>
          <a:p>
            <a:r>
              <a:rPr lang="en-US" dirty="0" smtClean="0"/>
              <a:t>“Bad science” like the Anderson/Rees report does not serve the public’s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574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 drug per se laws work?</vt:lpstr>
      <vt:lpstr>Yes, they can</vt:lpstr>
      <vt:lpstr>Why did Anderson/Rees find no impact of drug per se laws?</vt:lpstr>
      <vt:lpstr>Law Variability</vt:lpstr>
      <vt:lpstr>Incomplete Implementation</vt:lpstr>
      <vt:lpstr>Per Se Laws Can Work</vt:lpstr>
      <vt:lpstr>Two Models That Work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drug per se laws work?</dc:title>
  <dc:creator>Ed</dc:creator>
  <cp:lastModifiedBy>Ed</cp:lastModifiedBy>
  <cp:revision>3</cp:revision>
  <dcterms:created xsi:type="dcterms:W3CDTF">2013-05-11T21:30:17Z</dcterms:created>
  <dcterms:modified xsi:type="dcterms:W3CDTF">2013-05-24T04:08:20Z</dcterms:modified>
</cp:coreProperties>
</file>