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handoutMasterIdLst>
    <p:handoutMasterId r:id="rId83"/>
  </p:handoutMasterIdLst>
  <p:sldIdLst>
    <p:sldId id="554" r:id="rId2"/>
    <p:sldId id="501" r:id="rId3"/>
    <p:sldId id="502" r:id="rId4"/>
    <p:sldId id="515" r:id="rId5"/>
    <p:sldId id="512" r:id="rId6"/>
    <p:sldId id="385" r:id="rId7"/>
    <p:sldId id="345" r:id="rId8"/>
    <p:sldId id="530" r:id="rId9"/>
    <p:sldId id="492" r:id="rId10"/>
    <p:sldId id="535" r:id="rId11"/>
    <p:sldId id="539" r:id="rId12"/>
    <p:sldId id="494" r:id="rId13"/>
    <p:sldId id="519" r:id="rId14"/>
    <p:sldId id="496" r:id="rId15"/>
    <p:sldId id="526" r:id="rId16"/>
    <p:sldId id="524" r:id="rId17"/>
    <p:sldId id="468" r:id="rId18"/>
    <p:sldId id="490" r:id="rId19"/>
    <p:sldId id="491" r:id="rId20"/>
    <p:sldId id="469" r:id="rId21"/>
    <p:sldId id="460" r:id="rId22"/>
    <p:sldId id="461" r:id="rId23"/>
    <p:sldId id="484" r:id="rId24"/>
    <p:sldId id="493" r:id="rId25"/>
    <p:sldId id="487" r:id="rId26"/>
    <p:sldId id="485" r:id="rId27"/>
    <p:sldId id="543" r:id="rId28"/>
    <p:sldId id="542" r:id="rId29"/>
    <p:sldId id="553" r:id="rId30"/>
    <p:sldId id="402" r:id="rId31"/>
    <p:sldId id="480" r:id="rId32"/>
    <p:sldId id="474" r:id="rId33"/>
    <p:sldId id="390" r:id="rId34"/>
    <p:sldId id="458" r:id="rId35"/>
    <p:sldId id="459" r:id="rId36"/>
    <p:sldId id="395" r:id="rId37"/>
    <p:sldId id="464" r:id="rId38"/>
    <p:sldId id="396" r:id="rId39"/>
    <p:sldId id="397" r:id="rId40"/>
    <p:sldId id="398" r:id="rId41"/>
    <p:sldId id="401" r:id="rId42"/>
    <p:sldId id="540" r:id="rId43"/>
    <p:sldId id="457" r:id="rId44"/>
    <p:sldId id="538" r:id="rId45"/>
    <p:sldId id="486" r:id="rId46"/>
    <p:sldId id="510" r:id="rId47"/>
    <p:sldId id="511" r:id="rId48"/>
    <p:sldId id="507" r:id="rId49"/>
    <p:sldId id="503" r:id="rId50"/>
    <p:sldId id="505" r:id="rId51"/>
    <p:sldId id="527" r:id="rId52"/>
    <p:sldId id="514" r:id="rId53"/>
    <p:sldId id="555" r:id="rId54"/>
    <p:sldId id="551" r:id="rId55"/>
    <p:sldId id="546" r:id="rId56"/>
    <p:sldId id="552" r:id="rId57"/>
    <p:sldId id="518" r:id="rId58"/>
    <p:sldId id="548" r:id="rId59"/>
    <p:sldId id="549" r:id="rId60"/>
    <p:sldId id="550" r:id="rId61"/>
    <p:sldId id="522" r:id="rId62"/>
    <p:sldId id="523" r:id="rId63"/>
    <p:sldId id="473" r:id="rId64"/>
    <p:sldId id="521" r:id="rId65"/>
    <p:sldId id="479" r:id="rId66"/>
    <p:sldId id="495" r:id="rId67"/>
    <p:sldId id="516" r:id="rId68"/>
    <p:sldId id="517" r:id="rId69"/>
    <p:sldId id="482" r:id="rId70"/>
    <p:sldId id="483" r:id="rId71"/>
    <p:sldId id="498" r:id="rId72"/>
    <p:sldId id="489" r:id="rId73"/>
    <p:sldId id="472" r:id="rId74"/>
    <p:sldId id="466" r:id="rId75"/>
    <p:sldId id="532" r:id="rId76"/>
    <p:sldId id="536" r:id="rId77"/>
    <p:sldId id="533" r:id="rId78"/>
    <p:sldId id="481" r:id="rId79"/>
    <p:sldId id="475" r:id="rId80"/>
    <p:sldId id="509" r:id="rId81"/>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385D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48"/>
    <p:restoredTop sz="82578"/>
  </p:normalViewPr>
  <p:slideViewPr>
    <p:cSldViewPr>
      <p:cViewPr varScale="1">
        <p:scale>
          <a:sx n="168" d="100"/>
          <a:sy n="168" d="100"/>
        </p:scale>
        <p:origin x="1448" y="192"/>
      </p:cViewPr>
      <p:guideLst>
        <p:guide orient="horz" pos="2160"/>
        <p:guide pos="2880"/>
      </p:guideLst>
    </p:cSldViewPr>
  </p:slideViewPr>
  <p:outlineViewPr>
    <p:cViewPr>
      <p:scale>
        <a:sx n="33" d="100"/>
        <a:sy n="33" d="100"/>
      </p:scale>
      <p:origin x="0" y="-988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161" d="100"/>
          <a:sy n="161" d="100"/>
        </p:scale>
        <p:origin x="2792"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2"/>
            <a:ext cx="3962400" cy="344091"/>
          </a:xfrm>
          <a:prstGeom prst="rect">
            <a:avLst/>
          </a:prstGeom>
        </p:spPr>
        <p:txBody>
          <a:bodyPr vert="horz" lIns="91440" tIns="45720" rIns="91440" bIns="45720" rtlCol="0"/>
          <a:lstStyle>
            <a:lvl1pPr algn="r">
              <a:defRPr sz="1200"/>
            </a:lvl1pPr>
          </a:lstStyle>
          <a:p>
            <a:fld id="{FE1D8042-3E42-0A48-AD63-42F15D10225E}" type="datetime1">
              <a:rPr lang="en-US" smtClean="0"/>
              <a:t>2/5/18</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81D96134-FA8B-CD4D-AC8C-E39CFA0ED643}" type="slidenum">
              <a:rPr lang="en-US" smtClean="0"/>
              <a:t>‹#›</a:t>
            </a:fld>
            <a:endParaRPr lang="en-US"/>
          </a:p>
        </p:txBody>
      </p:sp>
    </p:spTree>
    <p:extLst>
      <p:ext uri="{BB962C8B-B14F-4D97-AF65-F5344CB8AC3E}">
        <p14:creationId xmlns:p14="http://schemas.microsoft.com/office/powerpoint/2010/main" val="95830290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2"/>
            <a:ext cx="3962400" cy="344091"/>
          </a:xfrm>
          <a:prstGeom prst="rect">
            <a:avLst/>
          </a:prstGeom>
        </p:spPr>
        <p:txBody>
          <a:bodyPr vert="horz" lIns="91440" tIns="45720" rIns="91440" bIns="45720" rtlCol="0"/>
          <a:lstStyle>
            <a:lvl1pPr algn="r">
              <a:defRPr sz="1200"/>
            </a:lvl1pPr>
          </a:lstStyle>
          <a:p>
            <a:fld id="{7C16737D-9C32-ED47-8335-72C036FF6675}" type="datetime1">
              <a:rPr lang="en-US" smtClean="0"/>
              <a:t>2/5/18</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ABE63EAD-7D03-9948-879E-1FB4B0409D53}" type="slidenum">
              <a:rPr lang="en-US" smtClean="0"/>
              <a:t>‹#›</a:t>
            </a:fld>
            <a:endParaRPr lang="en-US"/>
          </a:p>
        </p:txBody>
      </p:sp>
    </p:spTree>
    <p:extLst>
      <p:ext uri="{BB962C8B-B14F-4D97-AF65-F5344CB8AC3E}">
        <p14:creationId xmlns:p14="http://schemas.microsoft.com/office/powerpoint/2010/main" val="125698649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I’m about to spray you with a firehose of data about drug-impaired driving.  But I don’t expect you to remember the data, much of which will become out of date within a few years.  What I want you to do is to understand the following messages:</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   Drugged driving is a serious, under-recognized, misunderstood problem, and it’s not just about marijuana.</a:t>
            </a:r>
          </a:p>
          <a:p>
            <a:pPr lvl="0"/>
            <a:r>
              <a:rPr lang="en-US" sz="1200" kern="1200" dirty="0">
                <a:solidFill>
                  <a:schemeClr val="tx1"/>
                </a:solidFill>
                <a:effectLst/>
                <a:latin typeface="+mn-lt"/>
                <a:ea typeface="+mn-ea"/>
                <a:cs typeface="+mn-cs"/>
              </a:rPr>
              <a:t>2   Much of what you hear from the marijuana lobby, the media, politicians, is either wrong or misleading.  Today you will begin to learn how to know when you are being lied to.</a:t>
            </a:r>
          </a:p>
          <a:p>
            <a:pPr lvl="0"/>
            <a:r>
              <a:rPr lang="en-US" sz="1200" kern="1200" dirty="0">
                <a:solidFill>
                  <a:schemeClr val="tx1"/>
                </a:solidFill>
                <a:effectLst/>
                <a:latin typeface="+mn-lt"/>
                <a:ea typeface="+mn-ea"/>
                <a:cs typeface="+mn-cs"/>
              </a:rPr>
              <a:t>3   Colorado has the weakest drugged driving laws in the nation You will learn how we plan to fix that.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get copies of this presentation if you like, so you don’t have to take notes, but you might want to jot down questions to ask at the end of this.  So let’s begin.</a:t>
            </a:r>
          </a:p>
          <a:p>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1</a:t>
            </a:fld>
            <a:endParaRPr lang="en-US"/>
          </a:p>
        </p:txBody>
      </p:sp>
    </p:spTree>
    <p:extLst>
      <p:ext uri="{BB962C8B-B14F-4D97-AF65-F5344CB8AC3E}">
        <p14:creationId xmlns:p14="http://schemas.microsoft.com/office/powerpoint/2010/main" val="2130385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Surveys tell us teenagers are woefully under-informed about the dangers of drugged driving.  Of the 16% who have admitted to driving under the influence of marijuana, 75% believe that marijuana has either no impact or improves their driving skills!  I hope that by the end of this discussion, you will be more informed than those responding to this survey.</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10</a:t>
            </a:fld>
            <a:endParaRPr lang="en-US"/>
          </a:p>
        </p:txBody>
      </p:sp>
    </p:spTree>
    <p:extLst>
      <p:ext uri="{BB962C8B-B14F-4D97-AF65-F5344CB8AC3E}">
        <p14:creationId xmlns:p14="http://schemas.microsoft.com/office/powerpoint/2010/main" val="864108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we're going to start getting into the data.  I mentioned polydrug impairment earlier.  This study of 5 years of data shows us how prevalent that really is.  Less than half of the impairment cases in this study were impaired by a single drug.  </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11</a:t>
            </a:fld>
            <a:endParaRPr lang="en-US"/>
          </a:p>
        </p:txBody>
      </p:sp>
    </p:spTree>
    <p:extLst>
      <p:ext uri="{BB962C8B-B14F-4D97-AF65-F5344CB8AC3E}">
        <p14:creationId xmlns:p14="http://schemas.microsoft.com/office/powerpoint/2010/main" val="187476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shows traffic deaths related to marijuana when a driver tested positive for marijuana, based on reports developed in Colorado by the Department of Transportation, or, CDOT.   It shows deaths increased significantly after marijuana legalization was passed  in 2012 and went into effect in 2014.  There was smaller rise after commercialization began in 2009/2010.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two things I want you to consider when you look at this graph.  The first is that it shows the </a:t>
            </a:r>
            <a:r>
              <a:rPr lang="en-US" sz="1200" u="sng" kern="1200" dirty="0">
                <a:solidFill>
                  <a:schemeClr val="tx1"/>
                </a:solidFill>
                <a:effectLst/>
                <a:latin typeface="+mn-lt"/>
                <a:ea typeface="+mn-ea"/>
                <a:cs typeface="+mn-cs"/>
              </a:rPr>
              <a:t>number</a:t>
            </a:r>
            <a:r>
              <a:rPr lang="en-US" sz="1200" kern="1200" dirty="0">
                <a:solidFill>
                  <a:schemeClr val="tx1"/>
                </a:solidFill>
                <a:effectLst/>
                <a:latin typeface="+mn-lt"/>
                <a:ea typeface="+mn-ea"/>
                <a:cs typeface="+mn-cs"/>
              </a:rPr>
              <a:t> of deaths, rather than the </a:t>
            </a:r>
            <a:r>
              <a:rPr lang="en-US" sz="1200" u="sng" kern="1200" dirty="0">
                <a:solidFill>
                  <a:schemeClr val="tx1"/>
                </a:solidFill>
                <a:effectLst/>
                <a:latin typeface="+mn-lt"/>
                <a:ea typeface="+mn-ea"/>
                <a:cs typeface="+mn-cs"/>
              </a:rPr>
              <a:t>percentage</a:t>
            </a:r>
            <a:r>
              <a:rPr lang="en-US" sz="1200" kern="1200" dirty="0">
                <a:solidFill>
                  <a:schemeClr val="tx1"/>
                </a:solidFill>
                <a:effectLst/>
                <a:latin typeface="+mn-lt"/>
                <a:ea typeface="+mn-ea"/>
                <a:cs typeface="+mn-cs"/>
              </a:rPr>
              <a:t> of deaths and the second is that this is an 11 year  graph starting in 2006.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also that this is based on FARS data, something I’ll talk more about in a moment.  FARS stands for Fatality Analysis Reporting System, a project that is managed by NHTSA, the National Highway Traffic Safety Administration.  You'll hear more about NHTSA later.</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12</a:t>
            </a:fld>
            <a:endParaRPr lang="en-US"/>
          </a:p>
        </p:txBody>
      </p:sp>
    </p:spTree>
    <p:extLst>
      <p:ext uri="{BB962C8B-B14F-4D97-AF65-F5344CB8AC3E}">
        <p14:creationId xmlns:p14="http://schemas.microsoft.com/office/powerpoint/2010/main" val="3069596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look at data from the same FARS reports showing the percentage of deaths related to marijuana, rather than the total number.  This is an 18 year graph starting in 1994.  Same data, same source, just presented differently.  This graph shows that the percentage varied around the 4% level from 1994 until commercialization in 2009, after which the percentage more than doubled.  It tells a very different story, doesn’t it?  Keep that in mind.  The way data are presented can make a big difference in the message that is delivered.</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13</a:t>
            </a:fld>
            <a:endParaRPr lang="en-US"/>
          </a:p>
        </p:txBody>
      </p:sp>
    </p:spTree>
    <p:extLst>
      <p:ext uri="{BB962C8B-B14F-4D97-AF65-F5344CB8AC3E}">
        <p14:creationId xmlns:p14="http://schemas.microsoft.com/office/powerpoint/2010/main" val="919069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FARS also reports total statewide traffic deaths. The numbers for 2017 aren’t in yet but Glenn Davis of CDOT informed me that he expects the number will come out at about 640.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Although FARS does a great job for many of its reports, it was never designed to collect and analyze drugged driving information as well as it does for alcohol.  FARS reports only the presence, not the concentration, of up to three drugs.  This is a major reason people criticize FARS reports, saying that the presence of the drug does not necessarily mean that the driver was impaired.  Most FARS data comes from coroners doing blood tests on people who were killed in car crashes.  None of the dead drivers were issued citations for DUI, so we have no evidence in the report of whether or not they were impaired, other than the toxicology test.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highly likely that the drivers were indeed impaired, but the information contained in FARS cannot prove that one way or another.</a:t>
            </a:r>
          </a:p>
          <a:p>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14</a:t>
            </a:fld>
            <a:endParaRPr lang="en-US"/>
          </a:p>
        </p:txBody>
      </p:sp>
    </p:spTree>
    <p:extLst>
      <p:ext uri="{BB962C8B-B14F-4D97-AF65-F5344CB8AC3E}">
        <p14:creationId xmlns:p14="http://schemas.microsoft.com/office/powerpoint/2010/main" val="3144109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Before we get into some of the data showing how drugs impact safe driving, we need to understand the types of evidence we will consider, and that which we will not consider.  We will look only at two types of evidence: experimental and epidemiological.  Experimental evidence is based on data collected on a small number of subjects  compared to controls. Often, the subjects will be their own controls by being tested both sober and when they are on drugs.  Epidemiological evidence is based on observations of large populations, sometimes compared with controls.  These studies cannot be as tightly controlled as experimental studies.  Also, because highway driving is actually very safe, epidemiological studies are not valid unless they observe a very large number of subjects.</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15</a:t>
            </a:fld>
            <a:endParaRPr lang="en-US"/>
          </a:p>
        </p:txBody>
      </p:sp>
    </p:spTree>
    <p:extLst>
      <p:ext uri="{BB962C8B-B14F-4D97-AF65-F5344CB8AC3E}">
        <p14:creationId xmlns:p14="http://schemas.microsoft.com/office/powerpoint/2010/main" val="1074213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large?  This will give you an idea.  Nationwide, we have 1.16 deaths for every 100,000,000 vehicle miles driven.  What does that mean?  Well, if you were to drive an average of 20,000 miles per year in your car, which about normal, and do that from the time you get a license until you retire, you will drive only one million miles.  So statistically, you would need 100 lifetimes before you would likely be involved in a fatal crash.  So traffic fatalities are really pretty rare.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risk of being in a fatal crash jumps significantly if you are drunk.  On average, the Odds Ratio is about 8, which means that the average drunk driver is eight times more likely to be involved in a fatal crash than a sober driver.  But that means a drunk driver would have a statistical chance of being in a fatal crash every 10,000,000 miles.  Still pretty long odds, aren’t they?  That’s one reason we still have a drunk driving problem.  Too many people playing the odds.   Earlier I mentioned that some people claim, based on FARS data, that there has been no increase in DUID in states with legalized marijuana.  But because highway travel is generally so safe, you can see that total traffic deaths is a very blunt tool to measure the safety effect of marijuana, and most of those studies should be ignored.  </a:t>
            </a:r>
          </a:p>
          <a:p>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16</a:t>
            </a:fld>
            <a:endParaRPr lang="en-US"/>
          </a:p>
        </p:txBody>
      </p:sp>
    </p:spTree>
    <p:extLst>
      <p:ext uri="{BB962C8B-B14F-4D97-AF65-F5344CB8AC3E}">
        <p14:creationId xmlns:p14="http://schemas.microsoft.com/office/powerpoint/2010/main" val="4198245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Psychometric tests can tell trained scientists how impaired a subject is.  They look for both cognitive and psychomotor deficits.  These are fairly difficult but important concepts that require highly trained psychologists to assess and interpret.  They look for ability to concentrate, lethargy, memory deficits, and problem-solving ability.   Psychomotor deficits include decreased motor coordination, impairment in reaction time and impairment in tracking, or staying in the traffic lane.</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17</a:t>
            </a:fld>
            <a:endParaRPr lang="en-US"/>
          </a:p>
        </p:txBody>
      </p:sp>
    </p:spTree>
    <p:extLst>
      <p:ext uri="{BB962C8B-B14F-4D97-AF65-F5344CB8AC3E}">
        <p14:creationId xmlns:p14="http://schemas.microsoft.com/office/powerpoint/2010/main" val="3839419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an example of a highly regarded driving experiment.  18 subjects were used, who were either sober, given a low level of alcohol (BAC .01-.05, below Colorado’s DWAI limits), two different doses of smoked marijuana, or a combination of the two.  The table shows results from subjects on both alcohol and marijuana.  You can see that the subjects’ level of impairment was two or three times what one would expect with just alcohol alone.  The study concluded that, “Low doses of THC moderately impair driving performance when given alone but severely impair driving performance in combination with a low dose of alcohol.”</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18</a:t>
            </a:fld>
            <a:endParaRPr lang="en-US"/>
          </a:p>
        </p:txBody>
      </p:sp>
    </p:spTree>
    <p:extLst>
      <p:ext uri="{BB962C8B-B14F-4D97-AF65-F5344CB8AC3E}">
        <p14:creationId xmlns:p14="http://schemas.microsoft.com/office/powerpoint/2010/main" val="2848003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Since laboratory tests on a limited number of subjects can be well-designed and controlled, there is a good concurrence among scientists that marijuana’s THC causes measurable impairment.  THC slows reaction time, causes lane weaving, lack of sustained attention and cripples the ability to deal with emergency situations.  Even those well-educated in the marijuana lobby admit that these are valid observations.  But where they depart is that the marijuana lobby says, “OK, these deficits can be measured, but are they sufficient to increase danger to motorists?”  That’s where the epidemiological evidence becomes important.</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19</a:t>
            </a:fld>
            <a:endParaRPr lang="en-US"/>
          </a:p>
        </p:txBody>
      </p:sp>
    </p:spTree>
    <p:extLst>
      <p:ext uri="{BB962C8B-B14F-4D97-AF65-F5344CB8AC3E}">
        <p14:creationId xmlns:p14="http://schemas.microsoft.com/office/powerpoint/2010/main" val="2574382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My son Brian was the lead video game designer for Company of Heroes, produced by Relic Entertainment.  In 2010, he and his wife Erin celebrated their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wedding anniversary. They were looking forward to their first baby, and being traditionalists, they chose to not learn the gender of the baby until the day of birth.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September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of that year, they drove to a vacation home owned by Erin’s parents on Whidbey Island in Washington.  They were going to spend a weekend with some good friends from British Columbia.   Brian saw an out-of-control SUV headed his way, so he braked and he swerved to avoid a collision, while trying to avoid shooting over the embankment at the edge of the road.  In so doing, he placed himself between the SUV and Erin. </a:t>
            </a:r>
          </a:p>
          <a:p>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2</a:t>
            </a:fld>
            <a:endParaRPr lang="en-US"/>
          </a:p>
        </p:txBody>
      </p:sp>
    </p:spTree>
    <p:extLst>
      <p:ext uri="{BB962C8B-B14F-4D97-AF65-F5344CB8AC3E}">
        <p14:creationId xmlns:p14="http://schemas.microsoft.com/office/powerpoint/2010/main" val="3909023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the summary results of three such well-respected epidemiological studies.  </a:t>
            </a:r>
            <a:r>
              <a:rPr lang="en-US" sz="1200" kern="1200" dirty="0" err="1">
                <a:solidFill>
                  <a:schemeClr val="tx1"/>
                </a:solidFill>
                <a:effectLst/>
                <a:latin typeface="+mn-lt"/>
                <a:ea typeface="+mn-ea"/>
                <a:cs typeface="+mn-cs"/>
              </a:rPr>
              <a:t>Gouha</a:t>
            </a:r>
            <a:r>
              <a:rPr lang="en-US" sz="1200" kern="1200" dirty="0">
                <a:solidFill>
                  <a:schemeClr val="tx1"/>
                </a:solidFill>
                <a:effectLst/>
                <a:latin typeface="+mn-lt"/>
                <a:ea typeface="+mn-ea"/>
                <a:cs typeface="+mn-cs"/>
              </a:rPr>
              <a:t> Li studied 14,742 head-on crashes where both drivers were killed, where blood tests were available from both, and where evidence at the scene could determine which of the drivers initiated the crash.  The initiator was the test subject, and the non-initiator was the control in this study.  He found that the Odds Ratio for causing a fatal crash while being positive for THC was 1.6, for alcohol it was 5.4 and for the combination it was 6.4.  These numbers are somewhat lower than what other investigators have found, perhaps because some of the non-initiators may have contributed to the crash.  Recall that in our example earlier we used an assumption of an Odds Ratio of 8 for alcohol.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Stanford </a:t>
            </a:r>
            <a:r>
              <a:rPr lang="en-US" sz="1200" kern="1200" dirty="0" err="1">
                <a:solidFill>
                  <a:schemeClr val="tx1"/>
                </a:solidFill>
                <a:effectLst/>
                <a:latin typeface="+mn-lt"/>
                <a:ea typeface="+mn-ea"/>
                <a:cs typeface="+mn-cs"/>
              </a:rPr>
              <a:t>Chihuri</a:t>
            </a:r>
            <a:r>
              <a:rPr lang="en-US" sz="1200" kern="1200" dirty="0">
                <a:solidFill>
                  <a:schemeClr val="tx1"/>
                </a:solidFill>
                <a:effectLst/>
                <a:latin typeface="+mn-lt"/>
                <a:ea typeface="+mn-ea"/>
                <a:cs typeface="+mn-cs"/>
              </a:rPr>
              <a:t> studied 1,944 drivers killed between 2006-2008, but for controls, he used the survey results of drivers who volunteered to be tested but were not in a crash.  The Odds Ratios for alcohol and the combination of THC and alcohol were much higher in this study than in Li’s study, perhaps because of the use of volunteer controls.  By the way, Dr. Li participated in both studies, telling us both studies are equally valid, they just come up with different answers.</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Bernard </a:t>
            </a:r>
            <a:r>
              <a:rPr lang="en-US" sz="1200" kern="1200" dirty="0" err="1">
                <a:solidFill>
                  <a:schemeClr val="tx1"/>
                </a:solidFill>
                <a:effectLst/>
                <a:latin typeface="+mn-lt"/>
                <a:ea typeface="+mn-ea"/>
                <a:cs typeface="+mn-cs"/>
              </a:rPr>
              <a:t>Laumon’s</a:t>
            </a:r>
            <a:r>
              <a:rPr lang="en-US" sz="1200" kern="1200" dirty="0">
                <a:solidFill>
                  <a:schemeClr val="tx1"/>
                </a:solidFill>
                <a:effectLst/>
                <a:latin typeface="+mn-lt"/>
                <a:ea typeface="+mn-ea"/>
                <a:cs typeface="+mn-cs"/>
              </a:rPr>
              <a:t> earlier French study was similar to </a:t>
            </a:r>
            <a:r>
              <a:rPr lang="en-US" sz="1200" kern="1200" dirty="0" err="1">
                <a:solidFill>
                  <a:schemeClr val="tx1"/>
                </a:solidFill>
                <a:effectLst/>
                <a:latin typeface="+mn-lt"/>
                <a:ea typeface="+mn-ea"/>
                <a:cs typeface="+mn-cs"/>
              </a:rPr>
              <a:t>Chihuri’s</a:t>
            </a:r>
            <a:r>
              <a:rPr lang="en-US" sz="1200" kern="1200" dirty="0">
                <a:solidFill>
                  <a:schemeClr val="tx1"/>
                </a:solidFill>
                <a:effectLst/>
                <a:latin typeface="+mn-lt"/>
                <a:ea typeface="+mn-ea"/>
                <a:cs typeface="+mn-cs"/>
              </a:rPr>
              <a:t>, with results somewhere between those of Li and </a:t>
            </a:r>
            <a:r>
              <a:rPr lang="en-US" sz="1200" kern="1200" dirty="0" err="1">
                <a:solidFill>
                  <a:schemeClr val="tx1"/>
                </a:solidFill>
                <a:effectLst/>
                <a:latin typeface="+mn-lt"/>
                <a:ea typeface="+mn-ea"/>
                <a:cs typeface="+mn-cs"/>
              </a:rPr>
              <a:t>Chihuri</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You’ll notice that the Odds Ratio for drivers on THC is consistently much lower than the Odds Ratio for drivers on alcohol, which acknowledges that driving stoned is safer than driving drunk.  But it’s still not safe.  Moreover, when the two are combined, the Odds Ratio is about equal to the Odds Ratio of THC multiplied by the Odds Ratio of alcohol.</a:t>
            </a:r>
          </a:p>
          <a:p>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20</a:t>
            </a:fld>
            <a:endParaRPr lang="en-US"/>
          </a:p>
        </p:txBody>
      </p:sp>
    </p:spTree>
    <p:extLst>
      <p:ext uri="{BB962C8B-B14F-4D97-AF65-F5344CB8AC3E}">
        <p14:creationId xmlns:p14="http://schemas.microsoft.com/office/powerpoint/2010/main" val="2459125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have been literally thousands of epidemiological reports like the three I just showed you.  Mu-Chen Li performed a meta-analysis on 2,960 such published reports. A meta-analysis is a way of pooling the results of several pieces of original research to arrive at an average conclusion.  Li eliminated the secondary reports, selected those that reported Odds Ratios in a way that could be averaged with other reports, and then further reduced the list down to those of highest quality.  Li’s team pooled the results, finding that the average Odds Ratio of a crash risk was 2.66 for THC.</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21</a:t>
            </a:fld>
            <a:endParaRPr lang="en-US"/>
          </a:p>
        </p:txBody>
      </p:sp>
    </p:spTree>
    <p:extLst>
      <p:ext uri="{BB962C8B-B14F-4D97-AF65-F5344CB8AC3E}">
        <p14:creationId xmlns:p14="http://schemas.microsoft.com/office/powerpoint/2010/main" val="460155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Mark </a:t>
            </a:r>
            <a:r>
              <a:rPr lang="en-US" sz="1200" kern="1200" dirty="0" err="1">
                <a:solidFill>
                  <a:schemeClr val="tx1"/>
                </a:solidFill>
                <a:effectLst/>
                <a:latin typeface="+mn-lt"/>
                <a:ea typeface="+mn-ea"/>
                <a:cs typeface="+mn-cs"/>
              </a:rPr>
              <a:t>Asbridge</a:t>
            </a:r>
            <a:r>
              <a:rPr lang="en-US" sz="1200" kern="1200" dirty="0">
                <a:solidFill>
                  <a:schemeClr val="tx1"/>
                </a:solidFill>
                <a:effectLst/>
                <a:latin typeface="+mn-lt"/>
                <a:ea typeface="+mn-ea"/>
                <a:cs typeface="+mn-cs"/>
              </a:rPr>
              <a:t> did a similar study a year later finding an Odds Ratio of 1.92 for a crash risk.  </a:t>
            </a:r>
            <a:r>
              <a:rPr lang="en-US" sz="1200" kern="1200" dirty="0" err="1">
                <a:solidFill>
                  <a:schemeClr val="tx1"/>
                </a:solidFill>
                <a:effectLst/>
                <a:latin typeface="+mn-lt"/>
                <a:ea typeface="+mn-ea"/>
                <a:cs typeface="+mn-cs"/>
              </a:rPr>
              <a:t>Asbridge’s</a:t>
            </a:r>
            <a:r>
              <a:rPr lang="en-US" sz="1200" kern="1200" dirty="0">
                <a:solidFill>
                  <a:schemeClr val="tx1"/>
                </a:solidFill>
                <a:effectLst/>
                <a:latin typeface="+mn-lt"/>
                <a:ea typeface="+mn-ea"/>
                <a:cs typeface="+mn-cs"/>
              </a:rPr>
              <a:t> work has been more frequently quoted in the scientific literature than Li’s work.  </a:t>
            </a:r>
            <a:r>
              <a:rPr lang="en-US" sz="1200" kern="1200" dirty="0" err="1">
                <a:solidFill>
                  <a:schemeClr val="tx1"/>
                </a:solidFill>
                <a:effectLst/>
                <a:latin typeface="+mn-lt"/>
                <a:ea typeface="+mn-ea"/>
                <a:cs typeface="+mn-cs"/>
              </a:rPr>
              <a:t>Asbridge</a:t>
            </a:r>
            <a:r>
              <a:rPr lang="en-US" sz="1200" kern="1200" dirty="0">
                <a:solidFill>
                  <a:schemeClr val="tx1"/>
                </a:solidFill>
                <a:effectLst/>
                <a:latin typeface="+mn-lt"/>
                <a:ea typeface="+mn-ea"/>
                <a:cs typeface="+mn-cs"/>
              </a:rPr>
              <a:t> used 19 data bases to locate studies  covering  49,411 subjects.</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22</a:t>
            </a:fld>
            <a:endParaRPr lang="en-US"/>
          </a:p>
        </p:txBody>
      </p:sp>
    </p:spTree>
    <p:extLst>
      <p:ext uri="{BB962C8B-B14F-4D97-AF65-F5344CB8AC3E}">
        <p14:creationId xmlns:p14="http://schemas.microsoft.com/office/powerpoint/2010/main" val="803850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completely different, but equally valid epidemiological study was performed by the insurance industry that found insurance claims rose by an average of 3% after legalizing recreational marijuana in Colorado, Oregon and Washington, compared with non-legal states.  Colorado’s increase was the highest at 14%.  This will affect insurance rates for all of us. </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23</a:t>
            </a:fld>
            <a:endParaRPr lang="en-US"/>
          </a:p>
        </p:txBody>
      </p:sp>
    </p:spTree>
    <p:extLst>
      <p:ext uri="{BB962C8B-B14F-4D97-AF65-F5344CB8AC3E}">
        <p14:creationId xmlns:p14="http://schemas.microsoft.com/office/powerpoint/2010/main" val="3048412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 of this led the National Academy of Science to conclude that there is substantial evidence that marijuana increases the risk of motor vehicle crashes.  Substantial evidence isn’t the same as conclusive evidence.  That may become conclusive as further information is collected, published and digested.</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24</a:t>
            </a:fld>
            <a:endParaRPr lang="en-US"/>
          </a:p>
        </p:txBody>
      </p:sp>
    </p:spTree>
    <p:extLst>
      <p:ext uri="{BB962C8B-B14F-4D97-AF65-F5344CB8AC3E}">
        <p14:creationId xmlns:p14="http://schemas.microsoft.com/office/powerpoint/2010/main" val="48360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Canadians did a did a different kind of study to determine their costs of marijuana impairment. Canada can do this kind of study better than we can because they do a better job of measuring DUID and its effects than we do.  They found that marijuana caused 75 deaths in 2012, and cost society over $1 billion Canadian dollars.  </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25</a:t>
            </a:fld>
            <a:endParaRPr lang="en-US"/>
          </a:p>
        </p:txBody>
      </p:sp>
    </p:spTree>
    <p:extLst>
      <p:ext uri="{BB962C8B-B14F-4D97-AF65-F5344CB8AC3E}">
        <p14:creationId xmlns:p14="http://schemas.microsoft.com/office/powerpoint/2010/main" val="3696828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European Union performed a multi-year, multi-country study called  DRUID  – Driving Under the Influence of Drugs.  They concluded that marijuana </a:t>
            </a:r>
            <a:r>
              <a:rPr lang="en-US" sz="1200" i="1" kern="1200" dirty="0">
                <a:solidFill>
                  <a:schemeClr val="tx1"/>
                </a:solidFill>
                <a:effectLst/>
                <a:latin typeface="+mn-lt"/>
                <a:ea typeface="+mn-ea"/>
                <a:cs typeface="+mn-cs"/>
              </a:rPr>
              <a:t>alone</a:t>
            </a:r>
            <a:r>
              <a:rPr lang="en-US" sz="1200" kern="1200" dirty="0">
                <a:solidFill>
                  <a:schemeClr val="tx1"/>
                </a:solidFill>
                <a:effectLst/>
                <a:latin typeface="+mn-lt"/>
                <a:ea typeface="+mn-ea"/>
                <a:cs typeface="+mn-cs"/>
              </a:rPr>
              <a:t> had a risk similar to low levels of alcohol, and they said both have a slightly increased risk.  This is consistent with the studies I’ve just shown you.  Other drugs had higher levels of risk, and the highest of all was high levels of alcohol or alcohol in combination with other drugs.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important to keep a chart like this in mind to put all of what we’ve discussed so far in perspective.  Marijuana-impaired driving kills and injures people, but marijuana </a:t>
            </a:r>
            <a:r>
              <a:rPr lang="en-US" sz="1200" i="1" kern="1200" dirty="0">
                <a:solidFill>
                  <a:schemeClr val="tx1"/>
                </a:solidFill>
                <a:effectLst/>
                <a:latin typeface="+mn-lt"/>
                <a:ea typeface="+mn-ea"/>
                <a:cs typeface="+mn-cs"/>
              </a:rPr>
              <a:t>alone</a:t>
            </a:r>
            <a:r>
              <a:rPr lang="en-US" sz="1200" kern="1200" dirty="0">
                <a:solidFill>
                  <a:schemeClr val="tx1"/>
                </a:solidFill>
                <a:effectLst/>
                <a:latin typeface="+mn-lt"/>
                <a:ea typeface="+mn-ea"/>
                <a:cs typeface="+mn-cs"/>
              </a:rPr>
              <a:t> is not as dangerous as other drugs, and especially combinations of drugs, including the popular combination of alcohol and marijuana.</a:t>
            </a:r>
          </a:p>
          <a:p>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26</a:t>
            </a:fld>
            <a:endParaRPr lang="en-US"/>
          </a:p>
        </p:txBody>
      </p:sp>
    </p:spTree>
    <p:extLst>
      <p:ext uri="{BB962C8B-B14F-4D97-AF65-F5344CB8AC3E}">
        <p14:creationId xmlns:p14="http://schemas.microsoft.com/office/powerpoint/2010/main" val="3258534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contrary reports, none of which have much credibility.  Here’s an example of one that the marijuana lobby loves.  February 2015, NHTSA released an 11 page summary of a study entitled Drug and Alcohol Crash Risk.  The 177 page full study on Drug and Alcohol Crash Risk was released a year later</a:t>
            </a:r>
          </a:p>
          <a:p>
            <a:endParaRPr lang="en-US" dirty="0"/>
          </a:p>
          <a:p>
            <a:r>
              <a:rPr lang="en-US" dirty="0"/>
              <a:t>Three days after NHTSA 2015 announcement, the libertarian magazine Reason issued a Blog that I’ve highlighted in yellow, “Landmark Study Finds Marijuana Is Not Linked to Car Crashes.”  Their interpretation of the study has been spread by the marijuana-friendly media everywhere, even such supposedly neutral outlets like </a:t>
            </a:r>
            <a:r>
              <a:rPr lang="en-US" dirty="0" err="1"/>
              <a:t>FactCheck.org</a:t>
            </a:r>
            <a:r>
              <a:rPr lang="en-US" dirty="0"/>
              <a:t> as recently as December.</a:t>
            </a:r>
          </a:p>
          <a:p>
            <a:endParaRPr lang="en-US" dirty="0"/>
          </a:p>
          <a:p>
            <a:r>
              <a:rPr lang="en-US" dirty="0"/>
              <a:t>There is no polite way to characterize this blog.  It is a complete lie.  Let’s look at the facts.</a:t>
            </a:r>
          </a:p>
          <a:p>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27</a:t>
            </a:fld>
            <a:endParaRPr lang="en-US"/>
          </a:p>
        </p:txBody>
      </p:sp>
    </p:spTree>
    <p:extLst>
      <p:ext uri="{BB962C8B-B14F-4D97-AF65-F5344CB8AC3E}">
        <p14:creationId xmlns:p14="http://schemas.microsoft.com/office/powerpoint/2010/main" val="2523862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 all, the study failed to find a link between crashes and marijuana use. A failure to find a link not the same thing as finding there is no link.  Just like your failure to find your lost library book does not prove that the library book doesn’t exist.</a:t>
            </a:r>
          </a:p>
          <a:p>
            <a:endParaRPr lang="en-US" dirty="0"/>
          </a:p>
          <a:p>
            <a:r>
              <a:rPr lang="en-US" dirty="0"/>
              <a:t>Secondly, the study DID find a link between marijuana use and crashes.  It found an Odds Ratio of a crash after using marijuana to be 1.25, similar to other studies I just showed you.  But the study authors then adjusted the data to account for the fact that so many of the crash drivers were young who have a higher crash risk anyway.   The </a:t>
            </a:r>
            <a:r>
              <a:rPr lang="en-US" u="sng" dirty="0"/>
              <a:t>adjusted</a:t>
            </a:r>
            <a:r>
              <a:rPr lang="en-US" dirty="0"/>
              <a:t> crash risk then became insignificant.  But the important point is that the study also failed to find a statistically significant link between crash risk and the use of </a:t>
            </a:r>
            <a:r>
              <a:rPr lang="en-US" u="sng" dirty="0"/>
              <a:t>any</a:t>
            </a:r>
            <a:r>
              <a:rPr lang="en-US" dirty="0"/>
              <a:t> drug, cocaine, methamphetamines, opioids, or any combinations of those drugs, all of which are even more impairing than marijuana. They couldn’t find significant links simply because study was basically flawed for reasons we don’t have time to get into here.  But look at the conclusion of the published study, “This study should not be interpreted to mean that it is safe for individuals who have used substances to operate a vehicle.”  Yet that’s exactly what Reason magazine and most of the rest of the news media did back then, and many are still doing today.</a:t>
            </a:r>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28</a:t>
            </a:fld>
            <a:endParaRPr lang="en-US"/>
          </a:p>
        </p:txBody>
      </p:sp>
    </p:spTree>
    <p:extLst>
      <p:ext uri="{BB962C8B-B14F-4D97-AF65-F5344CB8AC3E}">
        <p14:creationId xmlns:p14="http://schemas.microsoft.com/office/powerpoint/2010/main" val="1915508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Sometimes deception is created not by lying or manipulating data, but by cherry-picking and reporting only numbers that feel good.  Here’s a classic example.  Last August, Governor Hickenlooper, a Democrat, and State Attorney General Cynthia Coffman, a Republican, wrote a letter to the US Attorney General.  They claimed that drugged driving was becoming less of a problem in Colorado, citing the fact that marijuana-impaired driving citations issued by the Colorado State Patrol dropped 21% from the first half of 2017 compared to the first half of 2016.  They didn’t bother to mention the fact that those same citations </a:t>
            </a:r>
            <a:r>
              <a:rPr lang="en-US" sz="1200" i="1" kern="1200" dirty="0">
                <a:solidFill>
                  <a:schemeClr val="tx1"/>
                </a:solidFill>
                <a:effectLst/>
                <a:latin typeface="+mn-lt"/>
                <a:ea typeface="+mn-ea"/>
                <a:cs typeface="+mn-cs"/>
              </a:rPr>
              <a:t>increased</a:t>
            </a:r>
            <a:r>
              <a:rPr lang="en-US" sz="1200" kern="1200" dirty="0">
                <a:solidFill>
                  <a:schemeClr val="tx1"/>
                </a:solidFill>
                <a:effectLst/>
                <a:latin typeface="+mn-lt"/>
                <a:ea typeface="+mn-ea"/>
                <a:cs typeface="+mn-cs"/>
              </a:rPr>
              <a:t> by 22% from 2015 to 2016, and the long term trend is upwards.  Both numbers are correct but they tell two different stories.  Generally, long term trends are much more meaningful than short term trends, so when someone quotes short-term statistics to you to prove a point, you should be very wary. This may be why so many people are now accusing the Governor of covering up the facts about the problems marijuana commercialization is causing.  He has recently denied this, but the facts prove otherwise.  To be fair, he’s not the only one doing it and it's done by both Republicans and Democrats.</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29</a:t>
            </a:fld>
            <a:endParaRPr lang="en-US"/>
          </a:p>
        </p:txBody>
      </p:sp>
    </p:spTree>
    <p:extLst>
      <p:ext uri="{BB962C8B-B14F-4D97-AF65-F5344CB8AC3E}">
        <p14:creationId xmlns:p14="http://schemas.microsoft.com/office/powerpoint/2010/main" val="2200183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SUV was upside down and airborne when it went through Brian’s windshield, killing him instantly.  Erin was injured and her neurologists tell her she will likely never fully recover.  Seven weeks later, Erin gave birth to Sierra Grace.  Brian never knew that he was the father of a baby girl that he wanted so badly.</a:t>
            </a:r>
          </a:p>
          <a:p>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3</a:t>
            </a:fld>
            <a:endParaRPr lang="en-US"/>
          </a:p>
        </p:txBody>
      </p:sp>
    </p:spTree>
    <p:extLst>
      <p:ext uri="{BB962C8B-B14F-4D97-AF65-F5344CB8AC3E}">
        <p14:creationId xmlns:p14="http://schemas.microsoft.com/office/powerpoint/2010/main" val="1861987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what about tolerance?  You’ve probably heard the claim by marijuana users that they aren’t affected by marijuana because they’ve built up a tolerance to its effects.  Well, tolerance is a reality for all drugs including marijuana and alcohol, but users can develop tolerance to only some of the effects of these drugs.  After all, if they built up tolerance to all of the drugs’ effects, why would they keep using them?  More importantly, tolerance is widely misunderstood.  Chronic users have been shown to be chronically impaired at a low level.  When chronic users smoke marijuana, they become acutely impaired like the occasional user does, but the increase in their impairment level is less than that of the occasional user, because chronic users start out somewhat impaired to begin with.  What we don’t know is if their chronic impairment level makes them unsafe to drive. </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30</a:t>
            </a:fld>
            <a:endParaRPr lang="en-US"/>
          </a:p>
        </p:txBody>
      </p:sp>
    </p:spTree>
    <p:extLst>
      <p:ext uri="{BB962C8B-B14F-4D97-AF65-F5344CB8AC3E}">
        <p14:creationId xmlns:p14="http://schemas.microsoft.com/office/powerpoint/2010/main" val="5941251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Impairment tolerance is a reality for all drugs, some more so than others.  The ratio between no-tolerance and high tolerance dosage is low for alcohol, higher for THC, and extremely high for opioids like heroin.</a:t>
            </a:r>
          </a:p>
          <a:p>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31</a:t>
            </a:fld>
            <a:endParaRPr lang="en-US"/>
          </a:p>
        </p:txBody>
      </p:sp>
    </p:spTree>
    <p:extLst>
      <p:ext uri="{BB962C8B-B14F-4D97-AF65-F5344CB8AC3E}">
        <p14:creationId xmlns:p14="http://schemas.microsoft.com/office/powerpoint/2010/main" val="5543778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8538" eaLnBrk="0" hangingPunct="0">
              <a:defRPr sz="1600" b="1" i="1">
                <a:solidFill>
                  <a:schemeClr val="tx1"/>
                </a:solidFill>
                <a:latin typeface="Times New Roman" charset="0"/>
              </a:defRPr>
            </a:lvl1pPr>
            <a:lvl2pPr marL="742950" indent="-285750" defTabSz="998538" eaLnBrk="0" hangingPunct="0">
              <a:defRPr sz="1600" b="1" i="1">
                <a:solidFill>
                  <a:schemeClr val="tx1"/>
                </a:solidFill>
                <a:latin typeface="Times New Roman" charset="0"/>
              </a:defRPr>
            </a:lvl2pPr>
            <a:lvl3pPr marL="1143000" indent="-228600" defTabSz="998538" eaLnBrk="0" hangingPunct="0">
              <a:defRPr sz="1600" b="1" i="1">
                <a:solidFill>
                  <a:schemeClr val="tx1"/>
                </a:solidFill>
                <a:latin typeface="Times New Roman" charset="0"/>
              </a:defRPr>
            </a:lvl3pPr>
            <a:lvl4pPr marL="1600200" indent="-228600" defTabSz="998538" eaLnBrk="0" hangingPunct="0">
              <a:defRPr sz="1600" b="1" i="1">
                <a:solidFill>
                  <a:schemeClr val="tx1"/>
                </a:solidFill>
                <a:latin typeface="Times New Roman" charset="0"/>
              </a:defRPr>
            </a:lvl4pPr>
            <a:lvl5pPr marL="2057400" indent="-228600" defTabSz="998538" eaLnBrk="0" hangingPunct="0">
              <a:defRPr sz="1600" b="1" i="1">
                <a:solidFill>
                  <a:schemeClr val="tx1"/>
                </a:solidFill>
                <a:latin typeface="Times New Roman" charset="0"/>
              </a:defRPr>
            </a:lvl5pPr>
            <a:lvl6pPr marL="2514600" indent="-228600" algn="ctr" defTabSz="998538" eaLnBrk="0" fontAlgn="base" hangingPunct="0">
              <a:spcBef>
                <a:spcPct val="0"/>
              </a:spcBef>
              <a:spcAft>
                <a:spcPct val="0"/>
              </a:spcAft>
              <a:defRPr sz="1600" b="1" i="1">
                <a:solidFill>
                  <a:schemeClr val="tx1"/>
                </a:solidFill>
                <a:latin typeface="Times New Roman" charset="0"/>
              </a:defRPr>
            </a:lvl6pPr>
            <a:lvl7pPr marL="2971800" indent="-228600" algn="ctr" defTabSz="998538" eaLnBrk="0" fontAlgn="base" hangingPunct="0">
              <a:spcBef>
                <a:spcPct val="0"/>
              </a:spcBef>
              <a:spcAft>
                <a:spcPct val="0"/>
              </a:spcAft>
              <a:defRPr sz="1600" b="1" i="1">
                <a:solidFill>
                  <a:schemeClr val="tx1"/>
                </a:solidFill>
                <a:latin typeface="Times New Roman" charset="0"/>
              </a:defRPr>
            </a:lvl7pPr>
            <a:lvl8pPr marL="3429000" indent="-228600" algn="ctr" defTabSz="998538" eaLnBrk="0" fontAlgn="base" hangingPunct="0">
              <a:spcBef>
                <a:spcPct val="0"/>
              </a:spcBef>
              <a:spcAft>
                <a:spcPct val="0"/>
              </a:spcAft>
              <a:defRPr sz="1600" b="1" i="1">
                <a:solidFill>
                  <a:schemeClr val="tx1"/>
                </a:solidFill>
                <a:latin typeface="Times New Roman" charset="0"/>
              </a:defRPr>
            </a:lvl8pPr>
            <a:lvl9pPr marL="3886200" indent="-228600" algn="ctr" defTabSz="998538" eaLnBrk="0" fontAlgn="base" hangingPunct="0">
              <a:spcBef>
                <a:spcPct val="0"/>
              </a:spcBef>
              <a:spcAft>
                <a:spcPct val="0"/>
              </a:spcAft>
              <a:defRPr sz="1600" b="1" i="1">
                <a:solidFill>
                  <a:schemeClr val="tx1"/>
                </a:solidFill>
                <a:latin typeface="Times New Roman" charset="0"/>
              </a:defRPr>
            </a:lvl9pPr>
          </a:lstStyle>
          <a:p>
            <a:fld id="{7AA2D040-11D7-624A-978A-6EA6E8AFE0A4}" type="slidenum">
              <a:rPr lang="en-US" altLang="en-US" sz="1100" b="0"/>
              <a:pPr/>
              <a:t>32</a:t>
            </a:fld>
            <a:endParaRPr lang="en-US" altLang="en-US" sz="1100" b="0"/>
          </a:p>
        </p:txBody>
      </p:sp>
      <p:sp>
        <p:nvSpPr>
          <p:cNvPr id="72707" name="Rectangle 2"/>
          <p:cNvSpPr>
            <a:spLocks noGrp="1" noRot="1" noChangeAspect="1" noChangeArrowheads="1" noTextEdit="1"/>
          </p:cNvSpPr>
          <p:nvPr>
            <p:ph type="sldImg"/>
          </p:nvPr>
        </p:nvSpPr>
        <p:spPr>
          <a:xfrm>
            <a:off x="1182688" y="700088"/>
            <a:ext cx="4645025" cy="3482975"/>
          </a:xfrm>
          <a:ln/>
        </p:spPr>
      </p:sp>
      <p:sp>
        <p:nvSpPr>
          <p:cNvPr id="72708" name="Rectangle 3"/>
          <p:cNvSpPr>
            <a:spLocks noGrp="1" noChangeArrowheads="1"/>
          </p:cNvSpPr>
          <p:nvPr>
            <p:ph type="body" idx="1"/>
          </p:nvPr>
        </p:nvSpPr>
        <p:spPr>
          <a:xfrm>
            <a:off x="933450" y="4416425"/>
            <a:ext cx="51435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3818" tIns="46910" rIns="93818" bIns="4691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Most people think that a blood test proves impairment.  But that’s not true at all.  The only thing a blood alcohol level tells us is the blood alcohol level.  Impairment is actually determined by driving behavior, impairment observations, and then supplemented by the lab results.  The first two determine if someone is impaired, the lab data simply tells us what caused the impairment that was observed.</a:t>
            </a:r>
          </a:p>
          <a:p>
            <a:endParaRPr lang="en-US" altLang="en-US" dirty="0">
              <a:latin typeface="Arial" charset="0"/>
            </a:endParaRPr>
          </a:p>
        </p:txBody>
      </p:sp>
    </p:spTree>
    <p:extLst>
      <p:ext uri="{BB962C8B-B14F-4D97-AF65-F5344CB8AC3E}">
        <p14:creationId xmlns:p14="http://schemas.microsoft.com/office/powerpoint/2010/main" val="2145517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is a very strong relationship between blood alcohol level and the level of impairment.  This was first shown in the 1960s with what has become known as the </a:t>
            </a:r>
            <a:r>
              <a:rPr lang="en-US" sz="1200" kern="1200" dirty="0" err="1">
                <a:solidFill>
                  <a:schemeClr val="tx1"/>
                </a:solidFill>
                <a:effectLst/>
                <a:latin typeface="+mn-lt"/>
                <a:ea typeface="+mn-ea"/>
                <a:cs typeface="+mn-cs"/>
              </a:rPr>
              <a:t>Borkenstein</a:t>
            </a:r>
            <a:r>
              <a:rPr lang="en-US" sz="1200" kern="1200" dirty="0">
                <a:solidFill>
                  <a:schemeClr val="tx1"/>
                </a:solidFill>
                <a:effectLst/>
                <a:latin typeface="+mn-lt"/>
                <a:ea typeface="+mn-ea"/>
                <a:cs typeface="+mn-cs"/>
              </a:rPr>
              <a:t> curve, one version of which is shown here.  It has been reproduced many times in countries all over the world with similar results.  The more alcohol in your blood, the more impaired you are.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here’s the important point.  Alcohol is the </a:t>
            </a:r>
            <a:r>
              <a:rPr lang="en-US" sz="1200" u="sng" kern="1200" dirty="0">
                <a:solidFill>
                  <a:schemeClr val="tx1"/>
                </a:solidFill>
                <a:effectLst/>
                <a:latin typeface="+mn-lt"/>
                <a:ea typeface="+mn-ea"/>
                <a:cs typeface="+mn-cs"/>
              </a:rPr>
              <a:t>only</a:t>
            </a:r>
            <a:r>
              <a:rPr lang="en-US" sz="1200" kern="1200" dirty="0">
                <a:solidFill>
                  <a:schemeClr val="tx1"/>
                </a:solidFill>
                <a:effectLst/>
                <a:latin typeface="+mn-lt"/>
                <a:ea typeface="+mn-ea"/>
                <a:cs typeface="+mn-cs"/>
              </a:rPr>
              <a:t> drug for which a correlation between blood levels and levels of impairment has been shown.  It has not been shown for heroin, methamphetamine, or any other drug.  And for marijuana, it has been proven that such a relationship cannot exist.  It’s not because we haven’t found that relationship yet.  We have done the science, and we know for a fact that such a relationship does not and cannot exist.  Let's look at why that is.</a:t>
            </a:r>
          </a:p>
          <a:p>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33</a:t>
            </a:fld>
            <a:endParaRPr lang="en-US"/>
          </a:p>
        </p:txBody>
      </p:sp>
    </p:spTree>
    <p:extLst>
      <p:ext uri="{BB962C8B-B14F-4D97-AF65-F5344CB8AC3E}">
        <p14:creationId xmlns:p14="http://schemas.microsoft.com/office/powerpoint/2010/main" val="18009061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Officers use Standardized Field Sobriety Tests to assess a driver’s level of impairment.  SFSTs consist of three tests, Walk and turn, One leg stand, and an eye test called HGN.  SFSTs have been very well validated for alcohol impairment, but are only modestly successful for drugs.  Therefore we have some officers that receive extensive training as Drug Recognition Experts (DREs).   They use a battery of 12 tests to assess a driver’s drug impairment.  This slide shows the results of a two-year experiment of nearly 5,000 subjects arrested for drug impaired driving where they had blood THC test results available.  The drivers were assessed for impairment by both regular officers as well as DRE-trained officers.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found no relationship between the level of THC in blood and either Walk and Turn, One Leg Stand or Finger to Nose test results.  Someone at 2 ng/ml could be just as impaired as someone at 30 ng/ml.  A more rigorous study reported by the AAA Traffic Safety Foundation came to the same conclusion after looking at 16 different impairment tests.</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34</a:t>
            </a:fld>
            <a:endParaRPr lang="en-US"/>
          </a:p>
        </p:txBody>
      </p:sp>
    </p:spTree>
    <p:extLst>
      <p:ext uri="{BB962C8B-B14F-4D97-AF65-F5344CB8AC3E}">
        <p14:creationId xmlns:p14="http://schemas.microsoft.com/office/powerpoint/2010/main" val="3724936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European DRUID study found the same thing in an epidemiological study of 7,455 drivers from five countries.  There was a strong relationship between blood alcohol levels and death rates, but none between blood THC levels and death rates.  A driver was as likely to kill an innocent victim with a low level of THC as with a high level.</a:t>
            </a:r>
          </a:p>
          <a:p>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35</a:t>
            </a:fld>
            <a:endParaRPr lang="en-US"/>
          </a:p>
        </p:txBody>
      </p:sp>
    </p:spTree>
    <p:extLst>
      <p:ext uri="{BB962C8B-B14F-4D97-AF65-F5344CB8AC3E}">
        <p14:creationId xmlns:p14="http://schemas.microsoft.com/office/powerpoint/2010/main" val="23942932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reason for this is rooted in the sciences of chemistry and biology.  We need to understand that blood is never impaired by THC, by alcohol, or by any other drug.  Only the brain is impaired.  The only way to measure drug levels in the brain is by an autopsy can’t be routinely done, so scientists looked for an alternative, or surrogate measure.  For alcohol, blood is an excellent surrogate to determine what is in the brain.  Alcohol is a small water soluble drug that rapidly establishes a concentration equilibrium between all highly perfused organs of the body, including the brain.  So what’s in the brain is in the blood and vice versa.  But that’s not true at all for THC.  THC isn’t water soluble, it’s fat soluble and therefore insoluble in blood.  So the brain and other fatty tissues quickly suck up any THC circulating in the blood.  The maximum level of THC in blood drops an average of 73% within the first 25 minutes after starting to smoke a joint.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THC is then metabolized by the body producing water-soluble carboxy THC which is an psycho-inactive metabolite.  Carboxy THC then stays around in the body and in the blood for a long time, usually several weeks.  That’s just not true for THC.</a:t>
            </a:r>
          </a:p>
          <a:p>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36</a:t>
            </a:fld>
            <a:endParaRPr lang="en-US"/>
          </a:p>
        </p:txBody>
      </p:sp>
    </p:spTree>
    <p:extLst>
      <p:ext uri="{BB962C8B-B14F-4D97-AF65-F5344CB8AC3E}">
        <p14:creationId xmlns:p14="http://schemas.microsoft.com/office/powerpoint/2010/main" val="40903346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Of course, everyone doesn’t behave exactly like the graph I just showed you.  Here we can see the variation in just six subjects.  But all of them still have their blood levels drop to negligible levels in less than an hour. </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37</a:t>
            </a:fld>
            <a:endParaRPr lang="en-US"/>
          </a:p>
        </p:txBody>
      </p:sp>
    </p:spTree>
    <p:extLst>
      <p:ext uri="{BB962C8B-B14F-4D97-AF65-F5344CB8AC3E}">
        <p14:creationId xmlns:p14="http://schemas.microsoft.com/office/powerpoint/2010/main" val="16202533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doesn’t matter if someone is a chronic user or not, the shape of the decay curve is the same.  The chronic users start out at a higher level of THC in blood than the occasional user, but their level drops just as quickly. </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38</a:t>
            </a:fld>
            <a:endParaRPr lang="en-US"/>
          </a:p>
        </p:txBody>
      </p:sp>
    </p:spTree>
    <p:extLst>
      <p:ext uri="{BB962C8B-B14F-4D97-AF65-F5344CB8AC3E}">
        <p14:creationId xmlns:p14="http://schemas.microsoft.com/office/powerpoint/2010/main" val="5962514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important, because it typically takes at least an hour after an arrest is made before blood can be drawn for a blood test, and the time is more like two or three hours when an officer is investigating a crash resulting in death or serious bodily injuries. </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39</a:t>
            </a:fld>
            <a:endParaRPr lang="en-US"/>
          </a:p>
        </p:txBody>
      </p:sp>
    </p:spTree>
    <p:extLst>
      <p:ext uri="{BB962C8B-B14F-4D97-AF65-F5344CB8AC3E}">
        <p14:creationId xmlns:p14="http://schemas.microsoft.com/office/powerpoint/2010/main" val="1461648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His friends created a fund to benefit Erin and their unborn baby.  5,000 people from around the world contributed to that fund.  My wife Janice and I were overwhelmed with the expressions of support from family, Brian’s friends, and especially the video game world. Brian’s </a:t>
            </a:r>
            <a:r>
              <a:rPr lang="en-US" sz="1200" i="1" kern="1200" dirty="0">
                <a:solidFill>
                  <a:schemeClr val="tx1"/>
                </a:solidFill>
                <a:effectLst/>
                <a:latin typeface="+mn-lt"/>
                <a:ea typeface="+mn-ea"/>
                <a:cs typeface="+mn-cs"/>
              </a:rPr>
              <a:t>alma mater</a:t>
            </a:r>
            <a:r>
              <a:rPr lang="en-US" sz="1200" kern="1200" dirty="0">
                <a:solidFill>
                  <a:schemeClr val="tx1"/>
                </a:solidFill>
                <a:effectLst/>
                <a:latin typeface="+mn-lt"/>
                <a:ea typeface="+mn-ea"/>
                <a:cs typeface="+mn-cs"/>
              </a:rPr>
              <a:t>, Lawrence University, gave Sierra a four-year tuition-free scholarship to Lawrence, should she be accepted. </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4</a:t>
            </a:fld>
            <a:endParaRPr lang="en-US"/>
          </a:p>
        </p:txBody>
      </p:sp>
    </p:spTree>
    <p:extLst>
      <p:ext uri="{BB962C8B-B14F-4D97-AF65-F5344CB8AC3E}">
        <p14:creationId xmlns:p14="http://schemas.microsoft.com/office/powerpoint/2010/main" val="2264385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means that even in the extreme case where a driver was smoking marijuana at the time of a crash with had a very high blood THC level, most likely that level would test below Colorado’s 5 ng/ml permissible inference level except for chronic users,  and they would just barely be above that level.</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40</a:t>
            </a:fld>
            <a:endParaRPr lang="en-US"/>
          </a:p>
        </p:txBody>
      </p:sp>
    </p:spTree>
    <p:extLst>
      <p:ext uri="{BB962C8B-B14F-4D97-AF65-F5344CB8AC3E}">
        <p14:creationId xmlns:p14="http://schemas.microsoft.com/office/powerpoint/2010/main" val="30165417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why most drivers arrested on suspicion of driving under the influence of marijuana test below 5 ng/ml of THC in whole blood.  This chart from NMS labs shows that over 70% of over 10,000 arrested drivers fall below 5 ng.</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41</a:t>
            </a:fld>
            <a:endParaRPr lang="en-US"/>
          </a:p>
        </p:txBody>
      </p:sp>
    </p:spTree>
    <p:extLst>
      <p:ext uri="{BB962C8B-B14F-4D97-AF65-F5344CB8AC3E}">
        <p14:creationId xmlns:p14="http://schemas.microsoft.com/office/powerpoint/2010/main" val="36837123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see similar results from laboratories in Colorado, Washington and Europe.  It’s not a matter of which lab does the testing, it’s a matter of chemistry and biology.</a:t>
            </a:r>
          </a:p>
          <a:p>
            <a:endParaRPr lang="en-US" baseline="0" dirty="0"/>
          </a:p>
          <a:p>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42</a:t>
            </a:fld>
            <a:endParaRPr lang="en-US"/>
          </a:p>
        </p:txBody>
      </p:sp>
    </p:spTree>
    <p:extLst>
      <p:ext uri="{BB962C8B-B14F-4D97-AF65-F5344CB8AC3E}">
        <p14:creationId xmlns:p14="http://schemas.microsoft.com/office/powerpoint/2010/main" val="13230828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marijuana edibles, it’s even worse. Since the THC from an edible is absorbed first in the gut and then slowly released to the blood, THC levels don’t even get above 3 ng/ml in blood and that's for someone taking five times the standard 10 mg dose. </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43</a:t>
            </a:fld>
            <a:endParaRPr lang="en-US"/>
          </a:p>
        </p:txBody>
      </p:sp>
    </p:spTree>
    <p:extLst>
      <p:ext uri="{BB962C8B-B14F-4D97-AF65-F5344CB8AC3E}">
        <p14:creationId xmlns:p14="http://schemas.microsoft.com/office/powerpoint/2010/main" val="9713726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move briefly to another matter. What are the chances of getting a DUI citation.  Here the news is good for the driver.  In spite of what you hear from CDOT, - Drive High, Get a DUI, your chances of being caught are really pretty low.</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44</a:t>
            </a:fld>
            <a:endParaRPr lang="en-US"/>
          </a:p>
        </p:txBody>
      </p:sp>
    </p:spTree>
    <p:extLst>
      <p:ext uri="{BB962C8B-B14F-4D97-AF65-F5344CB8AC3E}">
        <p14:creationId xmlns:p14="http://schemas.microsoft.com/office/powerpoint/2010/main" val="26928468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if you’re caught, be prepared to pony up.  The latest data says the average cost for a first-time DUI has now risen to $13,530 in Colorado.  The big cost items are legal costs, increased insurance costs, and the costs to get an alcohol ignition interlock device for your car.  And yes, according to Colorado law, you will need an alcohol interlock device for your car even if you were convicted of DUI due to drugs and no alcohol was involved.  That’s just the way the law works.</a:t>
            </a:r>
          </a:p>
          <a:p>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45</a:t>
            </a:fld>
            <a:endParaRPr lang="en-US"/>
          </a:p>
        </p:txBody>
      </p:sp>
    </p:spTree>
    <p:extLst>
      <p:ext uri="{BB962C8B-B14F-4D97-AF65-F5344CB8AC3E}">
        <p14:creationId xmlns:p14="http://schemas.microsoft.com/office/powerpoint/2010/main" val="34700359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We’re getting to the end here, and by now you’ve seen that DUID is not all about marijuana, that it’s a serious yet badly misunderstood problem, that you’ve been lied to or misled by popular myths, and that Colorado’s laws don’t help us much.  They are widely recognized as the weakest DUID laws in the nation.   And those laws won’t change until legislators have concrete Colorado-based data to prove that they need to make changes.  Last year we convinced the legislature to pass a DUID Data bill that will finally begin to get a handle on some of the badly needed DUID data by linking laboratory results with judicial outcomes so we can get some idea of the causes and consequences of DUID in our state. </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46</a:t>
            </a:fld>
            <a:endParaRPr lang="en-US"/>
          </a:p>
        </p:txBody>
      </p:sp>
    </p:spTree>
    <p:extLst>
      <p:ext uri="{BB962C8B-B14F-4D97-AF65-F5344CB8AC3E}">
        <p14:creationId xmlns:p14="http://schemas.microsoft.com/office/powerpoint/2010/main" val="21359600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Subject to approval by the Legislative Council, there will be an interim legislative study committee held this summer to study some of the scientific evidence that I just showed you, as well as the results of the DUID Data bill which we expect shortly.  We’re proposing that the committee be allowed 5 bills to be submitted to next year’s legislative session to begin to repair what needs repairing in our DUID laws.</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47</a:t>
            </a:fld>
            <a:endParaRPr lang="en-US"/>
          </a:p>
        </p:txBody>
      </p:sp>
    </p:spTree>
    <p:extLst>
      <p:ext uri="{BB962C8B-B14F-4D97-AF65-F5344CB8AC3E}">
        <p14:creationId xmlns:p14="http://schemas.microsoft.com/office/powerpoint/2010/main" val="34739805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Colorado is not alone in needing to address drugged driving.  NHTSA just announced a DUID summit to be held next month.  We’re working with them to configure and support that summit.</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48</a:t>
            </a:fld>
            <a:endParaRPr lang="en-US"/>
          </a:p>
        </p:txBody>
      </p:sp>
    </p:spTree>
    <p:extLst>
      <p:ext uri="{BB962C8B-B14F-4D97-AF65-F5344CB8AC3E}">
        <p14:creationId xmlns:p14="http://schemas.microsoft.com/office/powerpoint/2010/main" val="2233820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We’re doing this work in memory of the many victims of DUID, including Tanya and Adrian </a:t>
            </a:r>
            <a:r>
              <a:rPr lang="en-US" sz="1200" kern="1200" dirty="0" err="1">
                <a:solidFill>
                  <a:schemeClr val="tx1"/>
                </a:solidFill>
                <a:effectLst/>
                <a:latin typeface="+mn-lt"/>
                <a:ea typeface="+mn-ea"/>
                <a:cs typeface="+mn-cs"/>
              </a:rPr>
              <a:t>Guevarra</a:t>
            </a:r>
            <a:r>
              <a:rPr lang="en-US" sz="1200" kern="1200" dirty="0">
                <a:solidFill>
                  <a:schemeClr val="tx1"/>
                </a:solidFill>
                <a:effectLst/>
                <a:latin typeface="+mn-lt"/>
                <a:ea typeface="+mn-ea"/>
                <a:cs typeface="+mn-cs"/>
              </a:rPr>
              <a:t>, killed by Steven Ryan whose blood level was found to be 4 ng/ml of THC.  Fortunately this occurred before the legislature put in place the 5 ng permissible inference level, so Ryan was convicted and served a short time in prison – about three years of his ten year sentence.</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49</a:t>
            </a:fld>
            <a:endParaRPr lang="en-US"/>
          </a:p>
        </p:txBody>
      </p:sp>
    </p:spTree>
    <p:extLst>
      <p:ext uri="{BB962C8B-B14F-4D97-AF65-F5344CB8AC3E}">
        <p14:creationId xmlns:p14="http://schemas.microsoft.com/office/powerpoint/2010/main" val="1454653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SUV was driven by Jordan </a:t>
            </a:r>
            <a:r>
              <a:rPr lang="en-US" sz="1200" kern="1200" dirty="0" err="1">
                <a:solidFill>
                  <a:schemeClr val="tx1"/>
                </a:solidFill>
                <a:effectLst/>
                <a:latin typeface="+mn-lt"/>
                <a:ea typeface="+mn-ea"/>
                <a:cs typeface="+mn-cs"/>
              </a:rPr>
              <a:t>Weichert</a:t>
            </a:r>
            <a:r>
              <a:rPr lang="en-US" sz="1200" kern="1200" dirty="0">
                <a:solidFill>
                  <a:schemeClr val="tx1"/>
                </a:solidFill>
                <a:effectLst/>
                <a:latin typeface="+mn-lt"/>
                <a:ea typeface="+mn-ea"/>
                <a:cs typeface="+mn-cs"/>
              </a:rPr>
              <a:t> (19) and Samantha Bowling (20).  Yup.  Two women were at the wheel at the same time.  </a:t>
            </a:r>
            <a:r>
              <a:rPr lang="en-US" sz="1200" kern="1200" dirty="0" err="1">
                <a:solidFill>
                  <a:schemeClr val="tx1"/>
                </a:solidFill>
                <a:effectLst/>
                <a:latin typeface="+mn-lt"/>
                <a:ea typeface="+mn-ea"/>
                <a:cs typeface="+mn-cs"/>
              </a:rPr>
              <a:t>Weichert</a:t>
            </a:r>
            <a:r>
              <a:rPr lang="en-US" sz="1200" kern="1200" dirty="0">
                <a:solidFill>
                  <a:schemeClr val="tx1"/>
                </a:solidFill>
                <a:effectLst/>
                <a:latin typeface="+mn-lt"/>
                <a:ea typeface="+mn-ea"/>
                <a:cs typeface="+mn-cs"/>
              </a:rPr>
              <a:t> wanted to change her sweater while she was driving so she turned the steering wheel over to Bowling while they both drove.  Bowling was on marijuana and methamphetamine. </a:t>
            </a:r>
            <a:r>
              <a:rPr lang="en-US" sz="1200" kern="1200" dirty="0" err="1">
                <a:solidFill>
                  <a:schemeClr val="tx1"/>
                </a:solidFill>
                <a:effectLst/>
                <a:latin typeface="+mn-lt"/>
                <a:ea typeface="+mn-ea"/>
                <a:cs typeface="+mn-cs"/>
              </a:rPr>
              <a:t>Weichert</a:t>
            </a:r>
            <a:r>
              <a:rPr lang="en-US" sz="1200" kern="1200" dirty="0">
                <a:solidFill>
                  <a:schemeClr val="tx1"/>
                </a:solidFill>
                <a:effectLst/>
                <a:latin typeface="+mn-lt"/>
                <a:ea typeface="+mn-ea"/>
                <a:cs typeface="+mn-cs"/>
              </a:rPr>
              <a:t> was on marijuana, methamphetamine and heroin. Both women were charged with vehicular homicide due to driving under the influence.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they weren’t convicted of that.  Both women were convicted of vehicular homicide due to driving with disregard for the safety of others, not DUI.  That conviction earned them reduced sentences that have now been completed.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learned that laws designed to provide some semblance of justice to victims of alcohol-impaired driving just don’t work well for victims of drug-impaired driving.  At least not in the state of Washington.  After the trial I learned the same or even worse, was true in Colorado.  </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So I created DUID Victim Voices to educate and promote effective laws to reduce DUID.  We represent the interests of the victims of drugged driving, providing fact-based education and a victim perspective to decision makers and to the general public. </a:t>
            </a:r>
          </a:p>
          <a:p>
            <a:r>
              <a:rPr lang="en-US" sz="1200" kern="1200" dirty="0">
                <a:solidFill>
                  <a:schemeClr val="tx1"/>
                </a:solidFill>
                <a:effectLst/>
                <a:latin typeface="+mn-lt"/>
                <a:ea typeface="+mn-ea"/>
                <a:cs typeface="+mn-cs"/>
              </a:rPr>
              <a:t>. </a:t>
            </a:r>
          </a:p>
          <a:p>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5</a:t>
            </a:fld>
            <a:endParaRPr lang="en-US"/>
          </a:p>
        </p:txBody>
      </p:sp>
    </p:spTree>
    <p:extLst>
      <p:ext uri="{BB962C8B-B14F-4D97-AF65-F5344CB8AC3E}">
        <p14:creationId xmlns:p14="http://schemas.microsoft.com/office/powerpoint/2010/main" val="27720061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Steven </a:t>
            </a:r>
            <a:r>
              <a:rPr lang="en-US" sz="1200" kern="1200" dirty="0" err="1">
                <a:solidFill>
                  <a:schemeClr val="tx1"/>
                </a:solidFill>
                <a:effectLst/>
                <a:latin typeface="+mn-lt"/>
                <a:ea typeface="+mn-ea"/>
                <a:cs typeface="+mn-cs"/>
              </a:rPr>
              <a:t>Mager</a:t>
            </a:r>
            <a:r>
              <a:rPr lang="en-US" sz="1200" kern="1200" dirty="0">
                <a:solidFill>
                  <a:schemeClr val="tx1"/>
                </a:solidFill>
                <a:effectLst/>
                <a:latin typeface="+mn-lt"/>
                <a:ea typeface="+mn-ea"/>
                <a:cs typeface="+mn-cs"/>
              </a:rPr>
              <a:t> was killed by a marijuana-impaired driver.  His parents subsequently convinced the legislature in Nevada where they live to impose a 2 ng THC </a:t>
            </a:r>
            <a:r>
              <a:rPr lang="en-US" sz="1200" i="1" kern="1200" dirty="0">
                <a:solidFill>
                  <a:schemeClr val="tx1"/>
                </a:solidFill>
                <a:effectLst/>
                <a:latin typeface="+mn-lt"/>
                <a:ea typeface="+mn-ea"/>
                <a:cs typeface="+mn-cs"/>
              </a:rPr>
              <a:t>per se </a:t>
            </a:r>
            <a:r>
              <a:rPr lang="en-US" sz="1200" kern="1200" dirty="0">
                <a:solidFill>
                  <a:schemeClr val="tx1"/>
                </a:solidFill>
                <a:effectLst/>
                <a:latin typeface="+mn-lt"/>
                <a:ea typeface="+mn-ea"/>
                <a:cs typeface="+mn-cs"/>
              </a:rPr>
              <a:t>limit in that state.</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50</a:t>
            </a:fld>
            <a:endParaRPr lang="en-US"/>
          </a:p>
        </p:txBody>
      </p:sp>
    </p:spTree>
    <p:extLst>
      <p:ext uri="{BB962C8B-B14F-4D97-AF65-F5344CB8AC3E}">
        <p14:creationId xmlns:p14="http://schemas.microsoft.com/office/powerpoint/2010/main" val="39254042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obviously, I do what I do in memory of our son Brian, killed by drug-impaired drivers.</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51</a:t>
            </a:fld>
            <a:endParaRPr lang="en-US"/>
          </a:p>
        </p:txBody>
      </p:sp>
    </p:spTree>
    <p:extLst>
      <p:ext uri="{BB962C8B-B14F-4D97-AF65-F5344CB8AC3E}">
        <p14:creationId xmlns:p14="http://schemas.microsoft.com/office/powerpoint/2010/main" val="5977144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for your attention.  You may obtain a copy of these slides from the link shown here.  </a:t>
            </a:r>
            <a:r>
              <a:rPr lang="en-US" sz="1200" kern="1200">
                <a:solidFill>
                  <a:schemeClr val="tx1"/>
                </a:solidFill>
                <a:effectLst/>
                <a:latin typeface="+mn-lt"/>
                <a:ea typeface="+mn-ea"/>
                <a:cs typeface="+mn-cs"/>
              </a:rPr>
              <a:t>I also invite you to continue your studies at the websites shown here. </a:t>
            </a:r>
            <a:endParaRPr lang="en-US"/>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52</a:t>
            </a:fld>
            <a:endParaRPr lang="en-US"/>
          </a:p>
        </p:txBody>
      </p:sp>
    </p:spTree>
    <p:extLst>
      <p:ext uri="{BB962C8B-B14F-4D97-AF65-F5344CB8AC3E}">
        <p14:creationId xmlns:p14="http://schemas.microsoft.com/office/powerpoint/2010/main" val="30813969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Sometimes deception is created not by lying or manipulating data, but by cherry-picking and reporting only numbers that feel good.  Here’s a classic example.  Last August, Governor Hickenlooper, a Democrat, and State Attorney General Cynthia Coffman, a Republican, wrote a letter to the US Attorney General.  They claimed that drugged driving was becoming less of a problem in Colorado, citing the fact that marijuana-impaired driving citations issued by the Colorado State Patrol dropped 21% from the first half of 2016 to the first half of 2017.  They didn’t bother to mention the fact that those same citations </a:t>
            </a:r>
            <a:r>
              <a:rPr lang="en-US" sz="1200" i="1" kern="1200" dirty="0">
                <a:solidFill>
                  <a:schemeClr val="tx1"/>
                </a:solidFill>
                <a:effectLst/>
                <a:latin typeface="+mn-lt"/>
                <a:ea typeface="+mn-ea"/>
                <a:cs typeface="+mn-cs"/>
              </a:rPr>
              <a:t>increased</a:t>
            </a:r>
            <a:r>
              <a:rPr lang="en-US" sz="1200" kern="1200" dirty="0">
                <a:solidFill>
                  <a:schemeClr val="tx1"/>
                </a:solidFill>
                <a:effectLst/>
                <a:latin typeface="+mn-lt"/>
                <a:ea typeface="+mn-ea"/>
                <a:cs typeface="+mn-cs"/>
              </a:rPr>
              <a:t> by 22% from 2015 to 2016.  Both numbers are correct but they tell two different stories.  Generally, as we have seen, long term trends are much more meaningful than short term trends, so when someone quotes short-term statistics to you to prove a point, you should be very wary.  The annual drop was only 8%.  Unfortunately, politicians of both parties have no incentive to admit that Colorado’s marijuana regulations aren't working well.  Why admit failure?  This may be why so many are now accusing the Governor of covering up the facts.  He has recently denied this, but the facts say otherwise.  To be fair, he’s not the only one doing it and it's done by both Republicans and Democrats.</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53</a:t>
            </a:fld>
            <a:endParaRPr lang="en-US"/>
          </a:p>
        </p:txBody>
      </p:sp>
    </p:spTree>
    <p:extLst>
      <p:ext uri="{BB962C8B-B14F-4D97-AF65-F5344CB8AC3E}">
        <p14:creationId xmlns:p14="http://schemas.microsoft.com/office/powerpoint/2010/main" val="25390718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54</a:t>
            </a:fld>
            <a:endParaRPr lang="en-US"/>
          </a:p>
        </p:txBody>
      </p:sp>
    </p:spTree>
    <p:extLst>
      <p:ext uri="{BB962C8B-B14F-4D97-AF65-F5344CB8AC3E}">
        <p14:creationId xmlns:p14="http://schemas.microsoft.com/office/powerpoint/2010/main" val="42247522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56</a:t>
            </a:fld>
            <a:endParaRPr lang="en-US"/>
          </a:p>
        </p:txBody>
      </p:sp>
    </p:spTree>
    <p:extLst>
      <p:ext uri="{BB962C8B-B14F-4D97-AF65-F5344CB8AC3E}">
        <p14:creationId xmlns:p14="http://schemas.microsoft.com/office/powerpoint/2010/main" val="11197022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8538" eaLnBrk="0" hangingPunct="0">
              <a:defRPr sz="1600" b="1" i="1">
                <a:solidFill>
                  <a:schemeClr val="tx1"/>
                </a:solidFill>
                <a:latin typeface="Times New Roman" charset="0"/>
              </a:defRPr>
            </a:lvl1pPr>
            <a:lvl2pPr marL="742950" indent="-285750" defTabSz="998538" eaLnBrk="0" hangingPunct="0">
              <a:defRPr sz="1600" b="1" i="1">
                <a:solidFill>
                  <a:schemeClr val="tx1"/>
                </a:solidFill>
                <a:latin typeface="Times New Roman" charset="0"/>
              </a:defRPr>
            </a:lvl2pPr>
            <a:lvl3pPr marL="1143000" indent="-228600" defTabSz="998538" eaLnBrk="0" hangingPunct="0">
              <a:defRPr sz="1600" b="1" i="1">
                <a:solidFill>
                  <a:schemeClr val="tx1"/>
                </a:solidFill>
                <a:latin typeface="Times New Roman" charset="0"/>
              </a:defRPr>
            </a:lvl3pPr>
            <a:lvl4pPr marL="1600200" indent="-228600" defTabSz="998538" eaLnBrk="0" hangingPunct="0">
              <a:defRPr sz="1600" b="1" i="1">
                <a:solidFill>
                  <a:schemeClr val="tx1"/>
                </a:solidFill>
                <a:latin typeface="Times New Roman" charset="0"/>
              </a:defRPr>
            </a:lvl4pPr>
            <a:lvl5pPr marL="2057400" indent="-228600" defTabSz="998538" eaLnBrk="0" hangingPunct="0">
              <a:defRPr sz="1600" b="1" i="1">
                <a:solidFill>
                  <a:schemeClr val="tx1"/>
                </a:solidFill>
                <a:latin typeface="Times New Roman" charset="0"/>
              </a:defRPr>
            </a:lvl5pPr>
            <a:lvl6pPr marL="2514600" indent="-228600" algn="ctr" defTabSz="998538" eaLnBrk="0" fontAlgn="base" hangingPunct="0">
              <a:spcBef>
                <a:spcPct val="0"/>
              </a:spcBef>
              <a:spcAft>
                <a:spcPct val="0"/>
              </a:spcAft>
              <a:defRPr sz="1600" b="1" i="1">
                <a:solidFill>
                  <a:schemeClr val="tx1"/>
                </a:solidFill>
                <a:latin typeface="Times New Roman" charset="0"/>
              </a:defRPr>
            </a:lvl6pPr>
            <a:lvl7pPr marL="2971800" indent="-228600" algn="ctr" defTabSz="998538" eaLnBrk="0" fontAlgn="base" hangingPunct="0">
              <a:spcBef>
                <a:spcPct val="0"/>
              </a:spcBef>
              <a:spcAft>
                <a:spcPct val="0"/>
              </a:spcAft>
              <a:defRPr sz="1600" b="1" i="1">
                <a:solidFill>
                  <a:schemeClr val="tx1"/>
                </a:solidFill>
                <a:latin typeface="Times New Roman" charset="0"/>
              </a:defRPr>
            </a:lvl7pPr>
            <a:lvl8pPr marL="3429000" indent="-228600" algn="ctr" defTabSz="998538" eaLnBrk="0" fontAlgn="base" hangingPunct="0">
              <a:spcBef>
                <a:spcPct val="0"/>
              </a:spcBef>
              <a:spcAft>
                <a:spcPct val="0"/>
              </a:spcAft>
              <a:defRPr sz="1600" b="1" i="1">
                <a:solidFill>
                  <a:schemeClr val="tx1"/>
                </a:solidFill>
                <a:latin typeface="Times New Roman" charset="0"/>
              </a:defRPr>
            </a:lvl8pPr>
            <a:lvl9pPr marL="3886200" indent="-228600" algn="ctr" defTabSz="998538" eaLnBrk="0" fontAlgn="base" hangingPunct="0">
              <a:spcBef>
                <a:spcPct val="0"/>
              </a:spcBef>
              <a:spcAft>
                <a:spcPct val="0"/>
              </a:spcAft>
              <a:defRPr sz="1600" b="1" i="1">
                <a:solidFill>
                  <a:schemeClr val="tx1"/>
                </a:solidFill>
                <a:latin typeface="Times New Roman" charset="0"/>
              </a:defRPr>
            </a:lvl9pPr>
          </a:lstStyle>
          <a:p>
            <a:fld id="{BF56AD04-BC7C-394E-A671-AD971C39C993}" type="slidenum">
              <a:rPr lang="en-US" altLang="en-US" sz="1100" b="0"/>
              <a:pPr/>
              <a:t>63</a:t>
            </a:fld>
            <a:endParaRPr lang="en-US" altLang="en-US" sz="1100" b="0"/>
          </a:p>
        </p:txBody>
      </p:sp>
      <p:sp>
        <p:nvSpPr>
          <p:cNvPr id="73731" name="Rectangle 2"/>
          <p:cNvSpPr>
            <a:spLocks noGrp="1" noRot="1" noChangeAspect="1" noChangeArrowheads="1" noTextEdit="1"/>
          </p:cNvSpPr>
          <p:nvPr>
            <p:ph type="sldImg"/>
          </p:nvPr>
        </p:nvSpPr>
        <p:spPr>
          <a:xfrm>
            <a:off x="1181100" y="698500"/>
            <a:ext cx="4648200" cy="3486150"/>
          </a:xfrm>
          <a:ln/>
        </p:spPr>
      </p:sp>
      <p:sp>
        <p:nvSpPr>
          <p:cNvPr id="73732" name="Rectangle 3"/>
          <p:cNvSpPr>
            <a:spLocks noGrp="1" noChangeArrowheads="1"/>
          </p:cNvSpPr>
          <p:nvPr>
            <p:ph type="body" idx="1"/>
          </p:nvPr>
        </p:nvSpPr>
        <p:spPr>
          <a:xfrm>
            <a:off x="933450" y="4416425"/>
            <a:ext cx="51435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Arial" charset="0"/>
            </a:endParaRPr>
          </a:p>
        </p:txBody>
      </p:sp>
    </p:spTree>
    <p:extLst>
      <p:ext uri="{BB962C8B-B14F-4D97-AF65-F5344CB8AC3E}">
        <p14:creationId xmlns:p14="http://schemas.microsoft.com/office/powerpoint/2010/main" val="14880874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8538" eaLnBrk="0" hangingPunct="0">
              <a:defRPr sz="1600" b="1" i="1">
                <a:solidFill>
                  <a:schemeClr val="tx1"/>
                </a:solidFill>
                <a:latin typeface="Times New Roman" charset="0"/>
              </a:defRPr>
            </a:lvl1pPr>
            <a:lvl2pPr marL="742950" indent="-285750" defTabSz="998538" eaLnBrk="0" hangingPunct="0">
              <a:defRPr sz="1600" b="1" i="1">
                <a:solidFill>
                  <a:schemeClr val="tx1"/>
                </a:solidFill>
                <a:latin typeface="Times New Roman" charset="0"/>
              </a:defRPr>
            </a:lvl2pPr>
            <a:lvl3pPr marL="1143000" indent="-228600" defTabSz="998538" eaLnBrk="0" hangingPunct="0">
              <a:defRPr sz="1600" b="1" i="1">
                <a:solidFill>
                  <a:schemeClr val="tx1"/>
                </a:solidFill>
                <a:latin typeface="Times New Roman" charset="0"/>
              </a:defRPr>
            </a:lvl3pPr>
            <a:lvl4pPr marL="1600200" indent="-228600" defTabSz="998538" eaLnBrk="0" hangingPunct="0">
              <a:defRPr sz="1600" b="1" i="1">
                <a:solidFill>
                  <a:schemeClr val="tx1"/>
                </a:solidFill>
                <a:latin typeface="Times New Roman" charset="0"/>
              </a:defRPr>
            </a:lvl4pPr>
            <a:lvl5pPr marL="2057400" indent="-228600" defTabSz="998538" eaLnBrk="0" hangingPunct="0">
              <a:defRPr sz="1600" b="1" i="1">
                <a:solidFill>
                  <a:schemeClr val="tx1"/>
                </a:solidFill>
                <a:latin typeface="Times New Roman" charset="0"/>
              </a:defRPr>
            </a:lvl5pPr>
            <a:lvl6pPr marL="2514600" indent="-228600" algn="ctr" defTabSz="998538" eaLnBrk="0" fontAlgn="base" hangingPunct="0">
              <a:spcBef>
                <a:spcPct val="0"/>
              </a:spcBef>
              <a:spcAft>
                <a:spcPct val="0"/>
              </a:spcAft>
              <a:defRPr sz="1600" b="1" i="1">
                <a:solidFill>
                  <a:schemeClr val="tx1"/>
                </a:solidFill>
                <a:latin typeface="Times New Roman" charset="0"/>
              </a:defRPr>
            </a:lvl6pPr>
            <a:lvl7pPr marL="2971800" indent="-228600" algn="ctr" defTabSz="998538" eaLnBrk="0" fontAlgn="base" hangingPunct="0">
              <a:spcBef>
                <a:spcPct val="0"/>
              </a:spcBef>
              <a:spcAft>
                <a:spcPct val="0"/>
              </a:spcAft>
              <a:defRPr sz="1600" b="1" i="1">
                <a:solidFill>
                  <a:schemeClr val="tx1"/>
                </a:solidFill>
                <a:latin typeface="Times New Roman" charset="0"/>
              </a:defRPr>
            </a:lvl7pPr>
            <a:lvl8pPr marL="3429000" indent="-228600" algn="ctr" defTabSz="998538" eaLnBrk="0" fontAlgn="base" hangingPunct="0">
              <a:spcBef>
                <a:spcPct val="0"/>
              </a:spcBef>
              <a:spcAft>
                <a:spcPct val="0"/>
              </a:spcAft>
              <a:defRPr sz="1600" b="1" i="1">
                <a:solidFill>
                  <a:schemeClr val="tx1"/>
                </a:solidFill>
                <a:latin typeface="Times New Roman" charset="0"/>
              </a:defRPr>
            </a:lvl8pPr>
            <a:lvl9pPr marL="3886200" indent="-228600" algn="ctr" defTabSz="998538" eaLnBrk="0" fontAlgn="base" hangingPunct="0">
              <a:spcBef>
                <a:spcPct val="0"/>
              </a:spcBef>
              <a:spcAft>
                <a:spcPct val="0"/>
              </a:spcAft>
              <a:defRPr sz="1600" b="1" i="1">
                <a:solidFill>
                  <a:schemeClr val="tx1"/>
                </a:solidFill>
                <a:latin typeface="Times New Roman" charset="0"/>
              </a:defRPr>
            </a:lvl9pPr>
          </a:lstStyle>
          <a:p>
            <a:fld id="{55C0EE99-92E1-C048-B3D9-CD649827FF5B}" type="slidenum">
              <a:rPr lang="en-US" altLang="en-US" sz="1100" b="0"/>
              <a:pPr/>
              <a:t>73</a:t>
            </a:fld>
            <a:endParaRPr lang="en-US" altLang="en-US" sz="1100" b="0"/>
          </a:p>
        </p:txBody>
      </p:sp>
      <p:sp>
        <p:nvSpPr>
          <p:cNvPr id="74755" name="Rectangle 2"/>
          <p:cNvSpPr>
            <a:spLocks noGrp="1" noRot="1" noChangeAspect="1" noChangeArrowheads="1" noTextEdit="1"/>
          </p:cNvSpPr>
          <p:nvPr>
            <p:ph type="sldImg"/>
          </p:nvPr>
        </p:nvSpPr>
        <p:spPr>
          <a:xfrm>
            <a:off x="1181100" y="698500"/>
            <a:ext cx="4648200" cy="3486150"/>
          </a:xfrm>
          <a:ln/>
        </p:spPr>
      </p:sp>
      <p:sp>
        <p:nvSpPr>
          <p:cNvPr id="74756" name="Rectangle 3"/>
          <p:cNvSpPr>
            <a:spLocks noGrp="1" noChangeArrowheads="1"/>
          </p:cNvSpPr>
          <p:nvPr>
            <p:ph type="body" idx="1"/>
          </p:nvPr>
        </p:nvSpPr>
        <p:spPr>
          <a:xfrm>
            <a:off x="933450" y="4416425"/>
            <a:ext cx="51435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Arial" charset="0"/>
            </a:endParaRPr>
          </a:p>
        </p:txBody>
      </p:sp>
    </p:spTree>
    <p:extLst>
      <p:ext uri="{BB962C8B-B14F-4D97-AF65-F5344CB8AC3E}">
        <p14:creationId xmlns:p14="http://schemas.microsoft.com/office/powerpoint/2010/main" val="1576317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8538" eaLnBrk="0" hangingPunct="0">
              <a:defRPr sz="1600" b="1" i="1">
                <a:solidFill>
                  <a:schemeClr val="tx1"/>
                </a:solidFill>
                <a:latin typeface="Times New Roman" charset="0"/>
              </a:defRPr>
            </a:lvl1pPr>
            <a:lvl2pPr marL="742950" indent="-285750" defTabSz="998538" eaLnBrk="0" hangingPunct="0">
              <a:defRPr sz="1600" b="1" i="1">
                <a:solidFill>
                  <a:schemeClr val="tx1"/>
                </a:solidFill>
                <a:latin typeface="Times New Roman" charset="0"/>
              </a:defRPr>
            </a:lvl2pPr>
            <a:lvl3pPr marL="1143000" indent="-228600" defTabSz="998538" eaLnBrk="0" hangingPunct="0">
              <a:defRPr sz="1600" b="1" i="1">
                <a:solidFill>
                  <a:schemeClr val="tx1"/>
                </a:solidFill>
                <a:latin typeface="Times New Roman" charset="0"/>
              </a:defRPr>
            </a:lvl3pPr>
            <a:lvl4pPr marL="1600200" indent="-228600" defTabSz="998538" eaLnBrk="0" hangingPunct="0">
              <a:defRPr sz="1600" b="1" i="1">
                <a:solidFill>
                  <a:schemeClr val="tx1"/>
                </a:solidFill>
                <a:latin typeface="Times New Roman" charset="0"/>
              </a:defRPr>
            </a:lvl4pPr>
            <a:lvl5pPr marL="2057400" indent="-228600" defTabSz="998538" eaLnBrk="0" hangingPunct="0">
              <a:defRPr sz="1600" b="1" i="1">
                <a:solidFill>
                  <a:schemeClr val="tx1"/>
                </a:solidFill>
                <a:latin typeface="Times New Roman" charset="0"/>
              </a:defRPr>
            </a:lvl5pPr>
            <a:lvl6pPr marL="2514600" indent="-228600" algn="ctr" defTabSz="998538" eaLnBrk="0" fontAlgn="base" hangingPunct="0">
              <a:spcBef>
                <a:spcPct val="0"/>
              </a:spcBef>
              <a:spcAft>
                <a:spcPct val="0"/>
              </a:spcAft>
              <a:defRPr sz="1600" b="1" i="1">
                <a:solidFill>
                  <a:schemeClr val="tx1"/>
                </a:solidFill>
                <a:latin typeface="Times New Roman" charset="0"/>
              </a:defRPr>
            </a:lvl6pPr>
            <a:lvl7pPr marL="2971800" indent="-228600" algn="ctr" defTabSz="998538" eaLnBrk="0" fontAlgn="base" hangingPunct="0">
              <a:spcBef>
                <a:spcPct val="0"/>
              </a:spcBef>
              <a:spcAft>
                <a:spcPct val="0"/>
              </a:spcAft>
              <a:defRPr sz="1600" b="1" i="1">
                <a:solidFill>
                  <a:schemeClr val="tx1"/>
                </a:solidFill>
                <a:latin typeface="Times New Roman" charset="0"/>
              </a:defRPr>
            </a:lvl7pPr>
            <a:lvl8pPr marL="3429000" indent="-228600" algn="ctr" defTabSz="998538" eaLnBrk="0" fontAlgn="base" hangingPunct="0">
              <a:spcBef>
                <a:spcPct val="0"/>
              </a:spcBef>
              <a:spcAft>
                <a:spcPct val="0"/>
              </a:spcAft>
              <a:defRPr sz="1600" b="1" i="1">
                <a:solidFill>
                  <a:schemeClr val="tx1"/>
                </a:solidFill>
                <a:latin typeface="Times New Roman" charset="0"/>
              </a:defRPr>
            </a:lvl8pPr>
            <a:lvl9pPr marL="3886200" indent="-228600" algn="ctr" defTabSz="998538" eaLnBrk="0" fontAlgn="base" hangingPunct="0">
              <a:spcBef>
                <a:spcPct val="0"/>
              </a:spcBef>
              <a:spcAft>
                <a:spcPct val="0"/>
              </a:spcAft>
              <a:defRPr sz="1600" b="1" i="1">
                <a:solidFill>
                  <a:schemeClr val="tx1"/>
                </a:solidFill>
                <a:latin typeface="Times New Roman" charset="0"/>
              </a:defRPr>
            </a:lvl9pPr>
          </a:lstStyle>
          <a:p>
            <a:fld id="{570A26B7-B37B-DA42-B5AF-8FE78EB5F21C}" type="slidenum">
              <a:rPr lang="en-US" altLang="en-US" sz="1100" b="0"/>
              <a:pPr/>
              <a:t>79</a:t>
            </a:fld>
            <a:endParaRPr lang="en-US" altLang="en-US" sz="1100" b="0"/>
          </a:p>
        </p:txBody>
      </p:sp>
      <p:sp>
        <p:nvSpPr>
          <p:cNvPr id="69635" name="Rectangle 2"/>
          <p:cNvSpPr>
            <a:spLocks noGrp="1" noRot="1" noChangeAspect="1" noChangeArrowheads="1" noTextEdit="1"/>
          </p:cNvSpPr>
          <p:nvPr>
            <p:ph type="sldImg"/>
          </p:nvPr>
        </p:nvSpPr>
        <p:spPr>
          <a:xfrm>
            <a:off x="1181100" y="698500"/>
            <a:ext cx="4648200" cy="3486150"/>
          </a:xfrm>
          <a:ln/>
        </p:spPr>
      </p:sp>
      <p:sp>
        <p:nvSpPr>
          <p:cNvPr id="69636" name="Rectangle 3"/>
          <p:cNvSpPr>
            <a:spLocks noGrp="1" noChangeArrowheads="1"/>
          </p:cNvSpPr>
          <p:nvPr>
            <p:ph type="body" idx="1"/>
          </p:nvPr>
        </p:nvSpPr>
        <p:spPr>
          <a:xfrm>
            <a:off x="933450" y="4416425"/>
            <a:ext cx="51435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Arial" charset="0"/>
            </a:endParaRPr>
          </a:p>
        </p:txBody>
      </p:sp>
    </p:spTree>
    <p:extLst>
      <p:ext uri="{BB962C8B-B14F-4D97-AF65-F5344CB8AC3E}">
        <p14:creationId xmlns:p14="http://schemas.microsoft.com/office/powerpoint/2010/main" val="765922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take a look at some of the myths about drugged driving that we need to dispel before we go on.  First of all, drugged driving is not just about marijuana.  I will present data that I hope will convince you that focusing only on marijuana impairment is counterproductive.  Yes, marijuana-impaired driving kills and injures people.  But deaths and injuries from drivers impaired by marijuana </a:t>
            </a:r>
            <a:r>
              <a:rPr lang="en-US" sz="1200" i="1" kern="1200" dirty="0">
                <a:solidFill>
                  <a:schemeClr val="tx1"/>
                </a:solidFill>
                <a:effectLst/>
                <a:latin typeface="+mn-lt"/>
                <a:ea typeface="+mn-ea"/>
                <a:cs typeface="+mn-cs"/>
              </a:rPr>
              <a:t>alone</a:t>
            </a:r>
            <a:r>
              <a:rPr lang="en-US" sz="1200" kern="1200" dirty="0">
                <a:solidFill>
                  <a:schemeClr val="tx1"/>
                </a:solidFill>
                <a:effectLst/>
                <a:latin typeface="+mn-lt"/>
                <a:ea typeface="+mn-ea"/>
                <a:cs typeface="+mn-cs"/>
              </a:rPr>
              <a:t> is only the tip of the iceberg.  Polydrug impairment, which is impairment by two or more drugs simultaneously, is far more dangerous than impairment by marijuana alone.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second myth is unique to Colorado.  I’ll cover this in more detail shortly, and you will learn that our 5 ng/ml THC limit is </a:t>
            </a:r>
            <a:r>
              <a:rPr lang="en-US" sz="1200" u="sng"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effective in either reducing DUID or in providing justice to victims of DUID.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DUID conviction rates are lower than DUI alcohol conviction rates and many of those convictions are not for DUI, but for lesser crimes negotiated as part of a plea bargain.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there’s the wishful thinking put out by many people that says drugs, including marijuana don’t impair driving at all.  All of these myths are false, as we will cover shortly.</a:t>
            </a:r>
          </a:p>
          <a:p>
            <a:endParaRPr lang="en-US" dirty="0"/>
          </a:p>
        </p:txBody>
      </p:sp>
      <p:sp>
        <p:nvSpPr>
          <p:cNvPr id="4" name="Slide Number Placeholder 3"/>
          <p:cNvSpPr>
            <a:spLocks noGrp="1"/>
          </p:cNvSpPr>
          <p:nvPr>
            <p:ph type="sldNum" sz="quarter" idx="10"/>
          </p:nvPr>
        </p:nvSpPr>
        <p:spPr/>
        <p:txBody>
          <a:bodyPr/>
          <a:lstStyle/>
          <a:p>
            <a:fld id="{C1B3E92C-207B-C34D-A7E8-5D40D4C83084}" type="slidenum">
              <a:rPr lang="en-US" smtClean="0"/>
              <a:t>6</a:t>
            </a:fld>
            <a:endParaRPr lang="en-US"/>
          </a:p>
        </p:txBody>
      </p:sp>
    </p:spTree>
    <p:extLst>
      <p:ext uri="{BB962C8B-B14F-4D97-AF65-F5344CB8AC3E}">
        <p14:creationId xmlns:p14="http://schemas.microsoft.com/office/powerpoint/2010/main" val="1472126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Alcohol is unlike marijuana in many ways.  Some symptoms of impairment are identical for alcohol and marijuana such weaving in the lane, but there are also some very major differences.  Those under the influence of alcohol tend to drive too fast, whereas some under the influence of marijuana will attempt to compensate for their self-recognized impairment by driving more slowly.</a:t>
            </a:r>
          </a:p>
          <a:p>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7</a:t>
            </a:fld>
            <a:endParaRPr lang="en-US"/>
          </a:p>
        </p:txBody>
      </p:sp>
    </p:spTree>
    <p:extLst>
      <p:ext uri="{BB962C8B-B14F-4D97-AF65-F5344CB8AC3E}">
        <p14:creationId xmlns:p14="http://schemas.microsoft.com/office/powerpoint/2010/main" val="2136757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Here we can see that six different classes of  impairing drugs cause different types of impairment.  What’s not shown are the driving effects when these drugs are combined, as they often are. </a:t>
            </a:r>
            <a:endParaRPr lang="en-US" dirty="0"/>
          </a:p>
        </p:txBody>
      </p:sp>
      <p:sp>
        <p:nvSpPr>
          <p:cNvPr id="4" name="Slide Number Placeholder 3"/>
          <p:cNvSpPr>
            <a:spLocks noGrp="1"/>
          </p:cNvSpPr>
          <p:nvPr>
            <p:ph type="sldNum" sz="quarter" idx="10"/>
          </p:nvPr>
        </p:nvSpPr>
        <p:spPr/>
        <p:txBody>
          <a:bodyPr/>
          <a:lstStyle/>
          <a:p>
            <a:fld id="{014FD934-6A18-4835-9887-F41692E4A4B0}" type="slidenum">
              <a:rPr lang="en-US" smtClean="0"/>
              <a:pPr/>
              <a:t>8</a:t>
            </a:fld>
            <a:endParaRPr lang="en-US"/>
          </a:p>
        </p:txBody>
      </p:sp>
    </p:spTree>
    <p:extLst>
      <p:ext uri="{BB962C8B-B14F-4D97-AF65-F5344CB8AC3E}">
        <p14:creationId xmlns:p14="http://schemas.microsoft.com/office/powerpoint/2010/main" val="3107598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Drugged driving is caused by hundreds of different drugs, not just marijuana, including all kinds of combinations of those drugs, plus drugs combined with alcohol.  We have a great deal more data on alcohol-impairment than we do on drug impairment and we’ve used that data to drive down the incidence of alcohol-impaired driving while the incidence of drug-impaired driving is increasing.  We have a long way to go to make drugged driving as socially unacceptable as drunk driving has become.</a:t>
            </a:r>
            <a:endParaRPr lang="en-US" dirty="0"/>
          </a:p>
        </p:txBody>
      </p:sp>
      <p:sp>
        <p:nvSpPr>
          <p:cNvPr id="4" name="Date Placeholder 3"/>
          <p:cNvSpPr>
            <a:spLocks noGrp="1"/>
          </p:cNvSpPr>
          <p:nvPr>
            <p:ph type="dt" idx="10"/>
          </p:nvPr>
        </p:nvSpPr>
        <p:spPr/>
        <p:txBody>
          <a:bodyPr/>
          <a:lstStyle/>
          <a:p>
            <a:fld id="{7C16737D-9C32-ED47-8335-72C036FF6675}" type="datetime1">
              <a:rPr lang="en-US" smtClean="0"/>
              <a:t>2/5/18</a:t>
            </a:fld>
            <a:endParaRPr lang="en-US"/>
          </a:p>
        </p:txBody>
      </p:sp>
      <p:sp>
        <p:nvSpPr>
          <p:cNvPr id="5" name="Slide Number Placeholder 4"/>
          <p:cNvSpPr>
            <a:spLocks noGrp="1"/>
          </p:cNvSpPr>
          <p:nvPr>
            <p:ph type="sldNum" sz="quarter" idx="11"/>
          </p:nvPr>
        </p:nvSpPr>
        <p:spPr/>
        <p:txBody>
          <a:bodyPr/>
          <a:lstStyle/>
          <a:p>
            <a:fld id="{ABE63EAD-7D03-9948-879E-1FB4B0409D53}" type="slidenum">
              <a:rPr lang="en-US" smtClean="0"/>
              <a:t>9</a:t>
            </a:fld>
            <a:endParaRPr lang="en-US"/>
          </a:p>
        </p:txBody>
      </p:sp>
    </p:spTree>
    <p:extLst>
      <p:ext uri="{BB962C8B-B14F-4D97-AF65-F5344CB8AC3E}">
        <p14:creationId xmlns:p14="http://schemas.microsoft.com/office/powerpoint/2010/main" val="751083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2FC0A58-5B71-A447-BAB2-F0C696E947FE}" type="datetime1">
              <a:rPr lang="en-US" smtClean="0"/>
              <a:t>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707C7-6956-490D-AF3B-71A380B217F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4CC2D5-2680-914F-9D56-42EDA2DAB488}" type="datetime1">
              <a:rPr lang="en-US" smtClean="0"/>
              <a:t>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707C7-6956-490D-AF3B-71A380B217F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0F3E77-7D0B-934B-AA66-27CA0C763F50}" type="datetime1">
              <a:rPr lang="en-US" smtClean="0"/>
              <a:t>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707C7-6956-490D-AF3B-71A380B217F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0C6D97-EC2C-294C-BEB1-322A18C55133}" type="datetime1">
              <a:rPr lang="en-US" smtClean="0"/>
              <a:t>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707C7-6956-490D-AF3B-71A380B217F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C0BE46-864A-B243-9810-342D510F6D32}" type="datetime1">
              <a:rPr lang="en-US" smtClean="0"/>
              <a:t>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707C7-6956-490D-AF3B-71A380B217F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F319E8-05ED-C54B-9562-E5E5BFD905F7}" type="datetime1">
              <a:rPr lang="en-US" smtClean="0"/>
              <a:t>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707C7-6956-490D-AF3B-71A380B217F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BF5BAE-8D46-FA4F-9532-456092888F6F}" type="datetime1">
              <a:rPr lang="en-US" smtClean="0"/>
              <a:t>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5707C7-6956-490D-AF3B-71A380B217F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73FCEF-3700-9C47-9890-B72850C1C21F}" type="datetime1">
              <a:rPr lang="en-US" smtClean="0"/>
              <a:t>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5707C7-6956-490D-AF3B-71A380B217F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2AFD5E-C54D-654A-B698-6DED13A77CAE}" type="datetime1">
              <a:rPr lang="en-US" smtClean="0"/>
              <a:t>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5707C7-6956-490D-AF3B-71A380B217F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332EF7-E706-CD46-815B-083FE921B25C}" type="datetime1">
              <a:rPr lang="en-US" smtClean="0"/>
              <a:t>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707C7-6956-490D-AF3B-71A380B217F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EB63E4-CBB4-7A42-A91C-1E8F6B8158CA}" type="datetime1">
              <a:rPr lang="en-US" smtClean="0"/>
              <a:t>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707C7-6956-490D-AF3B-71A380B217F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FA141-7B9E-7445-AA6E-27EC4B604D35}" type="datetime1">
              <a:rPr lang="en-US" smtClean="0"/>
              <a:t>2/5/18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707C7-6956-490D-AF3B-71A380B217FE}"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3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25.tif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4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27.jpg"/></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cid:image001.png@01CE3FFB.A01D50A0" TargetMode="External"/><Relationship Id="rId5" Type="http://schemas.openxmlformats.org/officeDocument/2006/relationships/image" Target="../media/image29.png"/><Relationship Id="rId4" Type="http://schemas.openxmlformats.org/officeDocument/2006/relationships/image" Target="../media/image27.jpg"/></Relationships>
</file>

<file path=ppt/slides/_rels/slide4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www.duidvictimvoices.org/pueblo-west-hs/"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www.stopduid.org/" TargetMode="External"/><Relationship Id="rId5" Type="http://schemas.openxmlformats.org/officeDocument/2006/relationships/hyperlink" Target="http://www.stopdruggeddriving.org/" TargetMode="External"/><Relationship Id="rId4" Type="http://schemas.openxmlformats.org/officeDocument/2006/relationships/hyperlink" Target="http://www.duidvictimvoices.or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www.colorado.gov/pacific/marijuana/immediate-health-effects" TargetMode="External"/><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s://www.colorado.gov/pacific/marijuana/immediate-health-effects" TargetMode="External"/><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4BAF7-4546-E646-8FC7-46F757E3575F}"/>
              </a:ext>
            </a:extLst>
          </p:cNvPr>
          <p:cNvSpPr>
            <a:spLocks noGrp="1"/>
          </p:cNvSpPr>
          <p:nvPr>
            <p:ph type="ctrTitle"/>
          </p:nvPr>
        </p:nvSpPr>
        <p:spPr/>
        <p:txBody>
          <a:bodyPr>
            <a:normAutofit fontScale="90000"/>
          </a:bodyPr>
          <a:lstStyle/>
          <a:p>
            <a:r>
              <a:rPr lang="en-US" sz="6000" b="1" dirty="0">
                <a:solidFill>
                  <a:srgbClr val="FFFF00"/>
                </a:solidFill>
              </a:rPr>
              <a:t>DUID</a:t>
            </a:r>
            <a:br>
              <a:rPr lang="en-US" dirty="0"/>
            </a:br>
            <a:r>
              <a:rPr lang="en-US" sz="4000" dirty="0">
                <a:solidFill>
                  <a:srgbClr val="FFFF00"/>
                </a:solidFill>
              </a:rPr>
              <a:t>Driving Under the Influence of Drugs</a:t>
            </a:r>
            <a:endParaRPr lang="en-US" dirty="0">
              <a:solidFill>
                <a:srgbClr val="FFFF00"/>
              </a:solidFill>
            </a:endParaRPr>
          </a:p>
        </p:txBody>
      </p:sp>
      <p:sp>
        <p:nvSpPr>
          <p:cNvPr id="3" name="Subtitle 2">
            <a:extLst>
              <a:ext uri="{FF2B5EF4-FFF2-40B4-BE49-F238E27FC236}">
                <a16:creationId xmlns:a16="http://schemas.microsoft.com/office/drawing/2014/main" id="{B19BA80B-9BC0-3A48-873E-A8149080E119}"/>
              </a:ext>
            </a:extLst>
          </p:cNvPr>
          <p:cNvSpPr>
            <a:spLocks noGrp="1"/>
          </p:cNvSpPr>
          <p:nvPr>
            <p:ph type="subTitle" idx="1"/>
          </p:nvPr>
        </p:nvSpPr>
        <p:spPr/>
        <p:txBody>
          <a:bodyPr/>
          <a:lstStyle/>
          <a:p>
            <a:r>
              <a:rPr lang="en-US" dirty="0"/>
              <a:t>Pueblo West HS</a:t>
            </a:r>
          </a:p>
          <a:p>
            <a:r>
              <a:rPr lang="en-US" dirty="0"/>
              <a:t>Feb 2018</a:t>
            </a:r>
          </a:p>
        </p:txBody>
      </p:sp>
      <p:sp>
        <p:nvSpPr>
          <p:cNvPr id="4" name="Slide Number Placeholder 3">
            <a:extLst>
              <a:ext uri="{FF2B5EF4-FFF2-40B4-BE49-F238E27FC236}">
                <a16:creationId xmlns:a16="http://schemas.microsoft.com/office/drawing/2014/main" id="{B264C41B-C4C9-CB46-A86C-B938EB74F8C9}"/>
              </a:ext>
            </a:extLst>
          </p:cNvPr>
          <p:cNvSpPr>
            <a:spLocks noGrp="1"/>
          </p:cNvSpPr>
          <p:nvPr>
            <p:ph type="sldNum" sz="quarter" idx="12"/>
          </p:nvPr>
        </p:nvSpPr>
        <p:spPr/>
        <p:txBody>
          <a:bodyPr/>
          <a:lstStyle/>
          <a:p>
            <a:fld id="{EA5707C7-6956-490D-AF3B-71A380B217FE}" type="slidenum">
              <a:rPr lang="en-US" smtClean="0"/>
              <a:pPr/>
              <a:t>1</a:t>
            </a:fld>
            <a:endParaRPr lang="en-US"/>
          </a:p>
        </p:txBody>
      </p:sp>
      <p:pic>
        <p:nvPicPr>
          <p:cNvPr id="10" name="Picture 9">
            <a:extLst>
              <a:ext uri="{FF2B5EF4-FFF2-40B4-BE49-F238E27FC236}">
                <a16:creationId xmlns:a16="http://schemas.microsoft.com/office/drawing/2014/main" id="{BA488B3F-67F6-C14C-8983-9CC13DB02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0"/>
            <a:ext cx="3124200" cy="1562100"/>
          </a:xfrm>
          <a:prstGeom prst="rect">
            <a:avLst/>
          </a:prstGeom>
        </p:spPr>
      </p:pic>
    </p:spTree>
    <p:extLst>
      <p:ext uri="{BB962C8B-B14F-4D97-AF65-F5344CB8AC3E}">
        <p14:creationId xmlns:p14="http://schemas.microsoft.com/office/powerpoint/2010/main" val="34383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5707C7-6956-490D-AF3B-71A380B217FE}" type="slidenum">
              <a:rPr lang="en-US" smtClean="0"/>
              <a:pPr/>
              <a:t>10</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96071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Polydrug impairment presence</a:t>
            </a:r>
          </a:p>
        </p:txBody>
      </p:sp>
      <p:sp>
        <p:nvSpPr>
          <p:cNvPr id="3" name="Content Placeholder 2"/>
          <p:cNvSpPr>
            <a:spLocks noGrp="1"/>
          </p:cNvSpPr>
          <p:nvPr>
            <p:ph idx="1"/>
          </p:nvPr>
        </p:nvSpPr>
        <p:spPr/>
        <p:txBody>
          <a:bodyPr/>
          <a:lstStyle/>
          <a:p>
            <a:pPr marL="0" indent="0">
              <a:buNone/>
            </a:pPr>
            <a:endParaRPr lang="en-US" dirty="0"/>
          </a:p>
        </p:txBody>
      </p:sp>
      <p:sp>
        <p:nvSpPr>
          <p:cNvPr id="4" name="Slide Number Placeholder 3"/>
          <p:cNvSpPr>
            <a:spLocks noGrp="1"/>
          </p:cNvSpPr>
          <p:nvPr>
            <p:ph type="sldNum" sz="quarter" idx="12"/>
          </p:nvPr>
        </p:nvSpPr>
        <p:spPr/>
        <p:txBody>
          <a:bodyPr/>
          <a:lstStyle/>
          <a:p>
            <a:fld id="{EA5707C7-6956-490D-AF3B-71A380B217FE}" type="slidenum">
              <a:rPr lang="en-US" smtClean="0"/>
              <a:pPr/>
              <a:t>11</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330" y="1616788"/>
            <a:ext cx="6599584" cy="4157824"/>
          </a:xfrm>
          <a:prstGeom prst="rect">
            <a:avLst/>
          </a:prstGeom>
        </p:spPr>
      </p:pic>
      <p:sp>
        <p:nvSpPr>
          <p:cNvPr id="6" name="Rectangle 5"/>
          <p:cNvSpPr/>
          <p:nvPr/>
        </p:nvSpPr>
        <p:spPr>
          <a:xfrm>
            <a:off x="443948" y="6217850"/>
            <a:ext cx="8123584" cy="276999"/>
          </a:xfrm>
          <a:prstGeom prst="rect">
            <a:avLst/>
          </a:prstGeom>
        </p:spPr>
        <p:txBody>
          <a:bodyPr wrap="square">
            <a:spAutoFit/>
          </a:bodyPr>
          <a:lstStyle/>
          <a:p>
            <a:r>
              <a:rPr lang="en-US" sz="1200" dirty="0"/>
              <a:t>Wolff K, </a:t>
            </a:r>
            <a:r>
              <a:rPr lang="en-US" sz="1200" dirty="0" err="1"/>
              <a:t>Brimblecombe</a:t>
            </a:r>
            <a:r>
              <a:rPr lang="en-US" sz="1200" dirty="0"/>
              <a:t> R, </a:t>
            </a:r>
            <a:r>
              <a:rPr lang="en-US" sz="1200" dirty="0" err="1"/>
              <a:t>Forfar</a:t>
            </a:r>
            <a:r>
              <a:rPr lang="en-US" sz="1200" dirty="0"/>
              <a:t> JC et al. Driving Under the Influence of Drugs. Feb 2013. ISBN 978-1-84864-139-6</a:t>
            </a:r>
          </a:p>
        </p:txBody>
      </p:sp>
      <p:sp>
        <p:nvSpPr>
          <p:cNvPr id="7" name="TextBox 6"/>
          <p:cNvSpPr txBox="1"/>
          <p:nvPr/>
        </p:nvSpPr>
        <p:spPr>
          <a:xfrm>
            <a:off x="1066800" y="5791200"/>
            <a:ext cx="7391400" cy="369332"/>
          </a:xfrm>
          <a:prstGeom prst="rect">
            <a:avLst/>
          </a:prstGeom>
          <a:noFill/>
        </p:spPr>
        <p:txBody>
          <a:bodyPr wrap="square" rtlCol="0">
            <a:spAutoFit/>
          </a:bodyPr>
          <a:lstStyle/>
          <a:p>
            <a:r>
              <a:rPr lang="en-US" dirty="0"/>
              <a:t>3,616 samples from British impairment cases 2008-2012</a:t>
            </a:r>
          </a:p>
        </p:txBody>
      </p:sp>
    </p:spTree>
    <p:extLst>
      <p:ext uri="{BB962C8B-B14F-4D97-AF65-F5344CB8AC3E}">
        <p14:creationId xmlns:p14="http://schemas.microsoft.com/office/powerpoint/2010/main" val="2905836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93629C-3229-4740-AC34-F1F40A4D0926}"/>
              </a:ext>
            </a:extLst>
          </p:cNvPr>
          <p:cNvSpPr>
            <a:spLocks noGrp="1"/>
          </p:cNvSpPr>
          <p:nvPr>
            <p:ph type="sldNum" sz="quarter" idx="12"/>
          </p:nvPr>
        </p:nvSpPr>
        <p:spPr>
          <a:xfrm>
            <a:off x="6553200" y="6356349"/>
            <a:ext cx="2133600" cy="365125"/>
          </a:xfrm>
        </p:spPr>
        <p:txBody>
          <a:bodyPr/>
          <a:lstStyle/>
          <a:p>
            <a:fld id="{EA5707C7-6956-490D-AF3B-71A380B217FE}" type="slidenum">
              <a:rPr lang="en-US" smtClean="0"/>
              <a:pPr/>
              <a:t>12</a:t>
            </a:fld>
            <a:endParaRPr lang="en-US"/>
          </a:p>
        </p:txBody>
      </p:sp>
      <p:pic>
        <p:nvPicPr>
          <p:cNvPr id="4" name="Picture 3">
            <a:extLst>
              <a:ext uri="{FF2B5EF4-FFF2-40B4-BE49-F238E27FC236}">
                <a16:creationId xmlns:a16="http://schemas.microsoft.com/office/drawing/2014/main" id="{A1158010-B736-214F-B2F8-4FC9AB6BB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406452"/>
          </a:xfrm>
          <a:prstGeom prst="rect">
            <a:avLst/>
          </a:prstGeom>
        </p:spPr>
      </p:pic>
      <p:sp>
        <p:nvSpPr>
          <p:cNvPr id="5" name="Rectangle 4">
            <a:extLst>
              <a:ext uri="{FF2B5EF4-FFF2-40B4-BE49-F238E27FC236}">
                <a16:creationId xmlns:a16="http://schemas.microsoft.com/office/drawing/2014/main" id="{9A46C5A9-B3B5-E044-ACB0-378910FD2F43}"/>
              </a:ext>
            </a:extLst>
          </p:cNvPr>
          <p:cNvSpPr/>
          <p:nvPr/>
        </p:nvSpPr>
        <p:spPr>
          <a:xfrm>
            <a:off x="952500" y="5894684"/>
            <a:ext cx="7239000" cy="461665"/>
          </a:xfrm>
          <a:prstGeom prst="rect">
            <a:avLst/>
          </a:prstGeom>
        </p:spPr>
        <p:txBody>
          <a:bodyPr wrap="square">
            <a:spAutoFit/>
          </a:bodyPr>
          <a:lstStyle/>
          <a:p>
            <a:r>
              <a:rPr lang="en-US" sz="1200" dirty="0"/>
              <a:t>Gorman. The Legalization of Marijuana in Colorado: The Impact Vol 5 Oct 2017. Rocky Mountain High Intensity Drug Trafficking Area</a:t>
            </a:r>
          </a:p>
        </p:txBody>
      </p:sp>
    </p:spTree>
    <p:extLst>
      <p:ext uri="{BB962C8B-B14F-4D97-AF65-F5344CB8AC3E}">
        <p14:creationId xmlns:p14="http://schemas.microsoft.com/office/powerpoint/2010/main" val="1892687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672196-35A0-7642-B36F-AF7783AFE32B}"/>
              </a:ext>
            </a:extLst>
          </p:cNvPr>
          <p:cNvSpPr>
            <a:spLocks noGrp="1"/>
          </p:cNvSpPr>
          <p:nvPr>
            <p:ph type="sldNum" sz="quarter" idx="12"/>
          </p:nvPr>
        </p:nvSpPr>
        <p:spPr/>
        <p:txBody>
          <a:bodyPr/>
          <a:lstStyle/>
          <a:p>
            <a:fld id="{EA5707C7-6956-490D-AF3B-71A380B217FE}" type="slidenum">
              <a:rPr lang="en-US" smtClean="0"/>
              <a:pPr/>
              <a:t>13</a:t>
            </a:fld>
            <a:endParaRPr lang="en-US"/>
          </a:p>
        </p:txBody>
      </p:sp>
      <p:pic>
        <p:nvPicPr>
          <p:cNvPr id="4" name="Picture 3">
            <a:extLst>
              <a:ext uri="{FF2B5EF4-FFF2-40B4-BE49-F238E27FC236}">
                <a16:creationId xmlns:a16="http://schemas.microsoft.com/office/drawing/2014/main" id="{1D9F9509-5008-B74C-B7A9-7F3617760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6" y="25831"/>
            <a:ext cx="9144000" cy="6674583"/>
          </a:xfrm>
          <a:prstGeom prst="rect">
            <a:avLst/>
          </a:prstGeom>
        </p:spPr>
      </p:pic>
    </p:spTree>
    <p:extLst>
      <p:ext uri="{BB962C8B-B14F-4D97-AF65-F5344CB8AC3E}">
        <p14:creationId xmlns:p14="http://schemas.microsoft.com/office/powerpoint/2010/main" val="4217882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57ED5C-228A-9E47-9621-F30F55FDD5A5}"/>
              </a:ext>
            </a:extLst>
          </p:cNvPr>
          <p:cNvSpPr>
            <a:spLocks noGrp="1"/>
          </p:cNvSpPr>
          <p:nvPr>
            <p:ph type="sldNum" sz="quarter" idx="12"/>
          </p:nvPr>
        </p:nvSpPr>
        <p:spPr/>
        <p:txBody>
          <a:bodyPr/>
          <a:lstStyle/>
          <a:p>
            <a:fld id="{EA5707C7-6956-490D-AF3B-71A380B217FE}" type="slidenum">
              <a:rPr lang="en-US" smtClean="0"/>
              <a:pPr/>
              <a:t>14</a:t>
            </a:fld>
            <a:endParaRPr lang="en-US"/>
          </a:p>
        </p:txBody>
      </p:sp>
      <p:pic>
        <p:nvPicPr>
          <p:cNvPr id="4" name="Picture 3">
            <a:extLst>
              <a:ext uri="{FF2B5EF4-FFF2-40B4-BE49-F238E27FC236}">
                <a16:creationId xmlns:a16="http://schemas.microsoft.com/office/drawing/2014/main" id="{5CDEEDB1-A51E-2348-B555-AF47CD6DF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63505"/>
          </a:xfrm>
          <a:prstGeom prst="rect">
            <a:avLst/>
          </a:prstGeom>
        </p:spPr>
      </p:pic>
      <p:sp>
        <p:nvSpPr>
          <p:cNvPr id="5" name="Rectangle 4">
            <a:extLst>
              <a:ext uri="{FF2B5EF4-FFF2-40B4-BE49-F238E27FC236}">
                <a16:creationId xmlns:a16="http://schemas.microsoft.com/office/drawing/2014/main" id="{4DA1B29A-9DA4-2A45-B77D-BC7256578940}"/>
              </a:ext>
            </a:extLst>
          </p:cNvPr>
          <p:cNvSpPr/>
          <p:nvPr/>
        </p:nvSpPr>
        <p:spPr>
          <a:xfrm>
            <a:off x="952500" y="6155414"/>
            <a:ext cx="7239000" cy="461665"/>
          </a:xfrm>
          <a:prstGeom prst="rect">
            <a:avLst/>
          </a:prstGeom>
        </p:spPr>
        <p:txBody>
          <a:bodyPr wrap="square">
            <a:spAutoFit/>
          </a:bodyPr>
          <a:lstStyle/>
          <a:p>
            <a:r>
              <a:rPr lang="en-US" sz="1200" dirty="0"/>
              <a:t>Gorman. The Legalization of Marijuana in Colorado: The Impact Vol 5 Oct 2017. Rocky Mountain High Intensity Drug Trafficking Area</a:t>
            </a:r>
          </a:p>
        </p:txBody>
      </p:sp>
    </p:spTree>
    <p:extLst>
      <p:ext uri="{BB962C8B-B14F-4D97-AF65-F5344CB8AC3E}">
        <p14:creationId xmlns:p14="http://schemas.microsoft.com/office/powerpoint/2010/main" val="173915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E369B-E977-D04E-9A4B-BED9193B3A17}"/>
              </a:ext>
            </a:extLst>
          </p:cNvPr>
          <p:cNvSpPr>
            <a:spLocks noGrp="1"/>
          </p:cNvSpPr>
          <p:nvPr>
            <p:ph type="title"/>
          </p:nvPr>
        </p:nvSpPr>
        <p:spPr/>
        <p:txBody>
          <a:bodyPr/>
          <a:lstStyle/>
          <a:p>
            <a:r>
              <a:rPr lang="en-US" b="1" dirty="0">
                <a:solidFill>
                  <a:srgbClr val="FFFF00"/>
                </a:solidFill>
              </a:rPr>
              <a:t>Types of evidence</a:t>
            </a:r>
          </a:p>
        </p:txBody>
      </p:sp>
      <p:sp>
        <p:nvSpPr>
          <p:cNvPr id="3" name="Content Placeholder 2">
            <a:extLst>
              <a:ext uri="{FF2B5EF4-FFF2-40B4-BE49-F238E27FC236}">
                <a16:creationId xmlns:a16="http://schemas.microsoft.com/office/drawing/2014/main" id="{90904680-3B4C-804B-8980-C273F3F780E0}"/>
              </a:ext>
            </a:extLst>
          </p:cNvPr>
          <p:cNvSpPr>
            <a:spLocks noGrp="1"/>
          </p:cNvSpPr>
          <p:nvPr>
            <p:ph idx="1"/>
          </p:nvPr>
        </p:nvSpPr>
        <p:spPr/>
        <p:txBody>
          <a:bodyPr>
            <a:normAutofit lnSpcReduction="10000"/>
          </a:bodyPr>
          <a:lstStyle/>
          <a:p>
            <a:r>
              <a:rPr lang="en-US" dirty="0"/>
              <a:t>Experimental</a:t>
            </a:r>
          </a:p>
          <a:p>
            <a:pPr marL="400050" lvl="1" indent="0">
              <a:spcBef>
                <a:spcPts val="0"/>
              </a:spcBef>
              <a:buNone/>
            </a:pPr>
            <a:r>
              <a:rPr lang="en-US" sz="1600" dirty="0"/>
              <a:t>Data collected on a small number of subjects, comparing them with suitable controls.  All input variables are tightly controlled, all outcomes are measured and reported.</a:t>
            </a:r>
          </a:p>
          <a:p>
            <a:pPr marL="400050" lvl="1" indent="0">
              <a:spcBef>
                <a:spcPts val="0"/>
              </a:spcBef>
              <a:buNone/>
            </a:pPr>
            <a:endParaRPr lang="en-US" sz="1200" dirty="0"/>
          </a:p>
          <a:p>
            <a:pPr marL="400050" lvl="1" indent="0">
              <a:buNone/>
            </a:pPr>
            <a:r>
              <a:rPr lang="en-US" sz="1600" dirty="0"/>
              <a:t>Due to the expense of these studies, they can only include a limited number of subjects with a limited number of variables.</a:t>
            </a:r>
          </a:p>
          <a:p>
            <a:r>
              <a:rPr lang="en-US" dirty="0" err="1"/>
              <a:t>Epidemiologial</a:t>
            </a:r>
            <a:endParaRPr lang="en-US" dirty="0"/>
          </a:p>
          <a:p>
            <a:pPr marL="400050" lvl="1" indent="0">
              <a:buNone/>
            </a:pPr>
            <a:r>
              <a:rPr lang="en-US" sz="1600" dirty="0"/>
              <a:t>Careful observations of a large number of subjects.  The highest quality studies compare observations with control subjects.  </a:t>
            </a:r>
          </a:p>
          <a:p>
            <a:pPr marL="400050" lvl="1" indent="0">
              <a:buNone/>
            </a:pPr>
            <a:endParaRPr lang="en-US" sz="1200" dirty="0"/>
          </a:p>
          <a:p>
            <a:pPr marL="400050" lvl="1" indent="0">
              <a:buNone/>
            </a:pPr>
            <a:r>
              <a:rPr lang="en-US" sz="1600" dirty="0"/>
              <a:t>Because “all-comers” are included in the observations, input variables cannot be tightly controlled as they can be with experimental evidence.</a:t>
            </a:r>
          </a:p>
          <a:p>
            <a:r>
              <a:rPr lang="en-US" dirty="0"/>
              <a:t>Non-evidence</a:t>
            </a:r>
          </a:p>
          <a:p>
            <a:pPr marL="400050" lvl="1" indent="0">
              <a:buNone/>
            </a:pPr>
            <a:r>
              <a:rPr lang="en-US" sz="1600" dirty="0"/>
              <a:t>Single observations, opinions, most “studies” done by TV reporters</a:t>
            </a:r>
          </a:p>
        </p:txBody>
      </p:sp>
      <p:sp>
        <p:nvSpPr>
          <p:cNvPr id="4" name="Slide Number Placeholder 3">
            <a:extLst>
              <a:ext uri="{FF2B5EF4-FFF2-40B4-BE49-F238E27FC236}">
                <a16:creationId xmlns:a16="http://schemas.microsoft.com/office/drawing/2014/main" id="{AD03C19D-E383-3A44-B326-1F19B77CD5EA}"/>
              </a:ext>
            </a:extLst>
          </p:cNvPr>
          <p:cNvSpPr>
            <a:spLocks noGrp="1"/>
          </p:cNvSpPr>
          <p:nvPr>
            <p:ph type="sldNum" sz="quarter" idx="12"/>
          </p:nvPr>
        </p:nvSpPr>
        <p:spPr/>
        <p:txBody>
          <a:bodyPr/>
          <a:lstStyle/>
          <a:p>
            <a:fld id="{EA5707C7-6956-490D-AF3B-71A380B217FE}" type="slidenum">
              <a:rPr lang="en-US" smtClean="0"/>
              <a:pPr/>
              <a:t>15</a:t>
            </a:fld>
            <a:endParaRPr lang="en-US"/>
          </a:p>
        </p:txBody>
      </p:sp>
    </p:spTree>
    <p:extLst>
      <p:ext uri="{BB962C8B-B14F-4D97-AF65-F5344CB8AC3E}">
        <p14:creationId xmlns:p14="http://schemas.microsoft.com/office/powerpoint/2010/main" val="650719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5FDF5-D3F8-9B4F-BE8B-BEA5610F5A1A}"/>
              </a:ext>
            </a:extLst>
          </p:cNvPr>
          <p:cNvSpPr>
            <a:spLocks noGrp="1"/>
          </p:cNvSpPr>
          <p:nvPr>
            <p:ph type="title"/>
          </p:nvPr>
        </p:nvSpPr>
        <p:spPr/>
        <p:txBody>
          <a:bodyPr/>
          <a:lstStyle/>
          <a:p>
            <a:r>
              <a:rPr lang="en-US" b="1" dirty="0">
                <a:solidFill>
                  <a:srgbClr val="FFFF00"/>
                </a:solidFill>
              </a:rPr>
              <a:t>Do the math!</a:t>
            </a:r>
          </a:p>
        </p:txBody>
      </p:sp>
      <p:sp>
        <p:nvSpPr>
          <p:cNvPr id="3" name="Content Placeholder 2">
            <a:extLst>
              <a:ext uri="{FF2B5EF4-FFF2-40B4-BE49-F238E27FC236}">
                <a16:creationId xmlns:a16="http://schemas.microsoft.com/office/drawing/2014/main" id="{DA317BDE-8B13-A840-A8F8-7BC800A1181B}"/>
              </a:ext>
            </a:extLst>
          </p:cNvPr>
          <p:cNvSpPr>
            <a:spLocks noGrp="1"/>
          </p:cNvSpPr>
          <p:nvPr>
            <p:ph idx="1"/>
          </p:nvPr>
        </p:nvSpPr>
        <p:spPr/>
        <p:txBody>
          <a:bodyPr/>
          <a:lstStyle/>
          <a:p>
            <a:endParaRPr lang="en-US" dirty="0"/>
          </a:p>
          <a:p>
            <a:r>
              <a:rPr lang="en-US" dirty="0"/>
              <a:t>1.16/100,000,000</a:t>
            </a:r>
          </a:p>
          <a:p>
            <a:r>
              <a:rPr lang="en-US" dirty="0"/>
              <a:t>Alcohol 1/10,000,000</a:t>
            </a:r>
          </a:p>
          <a:p>
            <a:endParaRPr lang="en-US" dirty="0"/>
          </a:p>
          <a:p>
            <a:r>
              <a:rPr lang="en-US" dirty="0"/>
              <a:t>Statistically, driving is very safe.  But we still had ~640 traffic deaths last year in Colorado</a:t>
            </a:r>
          </a:p>
        </p:txBody>
      </p:sp>
      <p:sp>
        <p:nvSpPr>
          <p:cNvPr id="4" name="Slide Number Placeholder 3">
            <a:extLst>
              <a:ext uri="{FF2B5EF4-FFF2-40B4-BE49-F238E27FC236}">
                <a16:creationId xmlns:a16="http://schemas.microsoft.com/office/drawing/2014/main" id="{CFDA43DF-5813-314F-B43E-BDDDE9C93EB4}"/>
              </a:ext>
            </a:extLst>
          </p:cNvPr>
          <p:cNvSpPr>
            <a:spLocks noGrp="1"/>
          </p:cNvSpPr>
          <p:nvPr>
            <p:ph type="sldNum" sz="quarter" idx="12"/>
          </p:nvPr>
        </p:nvSpPr>
        <p:spPr/>
        <p:txBody>
          <a:bodyPr/>
          <a:lstStyle/>
          <a:p>
            <a:fld id="{EA5707C7-6956-490D-AF3B-71A380B217FE}" type="slidenum">
              <a:rPr lang="en-US" smtClean="0"/>
              <a:pPr/>
              <a:t>16</a:t>
            </a:fld>
            <a:endParaRPr lang="en-US"/>
          </a:p>
        </p:txBody>
      </p:sp>
    </p:spTree>
    <p:extLst>
      <p:ext uri="{BB962C8B-B14F-4D97-AF65-F5344CB8AC3E}">
        <p14:creationId xmlns:p14="http://schemas.microsoft.com/office/powerpoint/2010/main" val="114938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Effects of marijuana</a:t>
            </a:r>
          </a:p>
        </p:txBody>
      </p:sp>
      <p:sp>
        <p:nvSpPr>
          <p:cNvPr id="3" name="Content Placeholder 2"/>
          <p:cNvSpPr>
            <a:spLocks noGrp="1"/>
          </p:cNvSpPr>
          <p:nvPr>
            <p:ph idx="1"/>
          </p:nvPr>
        </p:nvSpPr>
        <p:spPr/>
        <p:txBody>
          <a:bodyPr>
            <a:normAutofit fontScale="70000" lnSpcReduction="20000"/>
          </a:bodyPr>
          <a:lstStyle/>
          <a:p>
            <a:r>
              <a:rPr lang="en-US" dirty="0"/>
              <a:t>Cognitive effects</a:t>
            </a:r>
          </a:p>
          <a:p>
            <a:pPr lvl="1"/>
            <a:r>
              <a:rPr lang="en-US" dirty="0"/>
              <a:t>Difficulty concentrating, sustained attention</a:t>
            </a:r>
          </a:p>
          <a:p>
            <a:pPr lvl="1"/>
            <a:r>
              <a:rPr lang="en-US" dirty="0"/>
              <a:t>Fatigue, sleepiness, lethargy</a:t>
            </a:r>
          </a:p>
          <a:p>
            <a:pPr lvl="1"/>
            <a:r>
              <a:rPr lang="en-US" dirty="0"/>
              <a:t>Memory problems</a:t>
            </a:r>
          </a:p>
          <a:p>
            <a:pPr lvl="1"/>
            <a:r>
              <a:rPr lang="en-US" dirty="0"/>
              <a:t>Difficulty in thinking and problem solving </a:t>
            </a:r>
          </a:p>
          <a:p>
            <a:pPr lvl="1"/>
            <a:r>
              <a:rPr lang="en-US" dirty="0"/>
              <a:t>Difficulty processing and using information</a:t>
            </a:r>
          </a:p>
          <a:p>
            <a:r>
              <a:rPr lang="en-US" dirty="0"/>
              <a:t>Psychomotor effects</a:t>
            </a:r>
          </a:p>
          <a:p>
            <a:pPr lvl="1"/>
            <a:r>
              <a:rPr lang="en-US" dirty="0"/>
              <a:t>Decreased motor coordination</a:t>
            </a:r>
          </a:p>
          <a:p>
            <a:pPr lvl="1"/>
            <a:r>
              <a:rPr lang="en-US" dirty="0"/>
              <a:t>Impairment in reaction time</a:t>
            </a:r>
          </a:p>
          <a:p>
            <a:pPr lvl="1"/>
            <a:r>
              <a:rPr lang="en-US" dirty="0"/>
              <a:t>Impairment in tracking </a:t>
            </a:r>
          </a:p>
          <a:p>
            <a:r>
              <a:rPr lang="en-US" dirty="0"/>
              <a:t>Tests</a:t>
            </a:r>
          </a:p>
          <a:p>
            <a:pPr marL="400050" lvl="1" indent="0">
              <a:buNone/>
            </a:pPr>
            <a:r>
              <a:rPr lang="en-US" dirty="0"/>
              <a:t>Lab tests: CTT, SST, TOL</a:t>
            </a:r>
          </a:p>
          <a:p>
            <a:pPr marL="400050" lvl="1" indent="0">
              <a:buNone/>
            </a:pPr>
            <a:r>
              <a:rPr lang="en-US" dirty="0"/>
              <a:t>Road and simulator tests: SDLP, RT, TOL, HSD</a:t>
            </a:r>
          </a:p>
          <a:p>
            <a:pPr marL="0" indent="0">
              <a:buNone/>
            </a:pPr>
            <a:endParaRPr lang="en-US" sz="1200" dirty="0"/>
          </a:p>
          <a:p>
            <a:pPr marL="0" indent="0">
              <a:buNone/>
            </a:pPr>
            <a:endParaRPr lang="en-US" sz="1200" dirty="0"/>
          </a:p>
          <a:p>
            <a:pPr marL="0" indent="0">
              <a:buNone/>
            </a:pPr>
            <a:r>
              <a:rPr lang="en-US" sz="1900" dirty="0"/>
              <a:t>Logan BK. Impact of Changing Marijuana Laws on Impaired Driving. NMS Labs. AAA Tampa conference 2015</a:t>
            </a:r>
          </a:p>
          <a:p>
            <a:pPr marL="0" indent="0">
              <a:buNone/>
            </a:pP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EA5707C7-6956-490D-AF3B-71A380B217FE}" type="slidenum">
              <a:rPr lang="en-US" smtClean="0"/>
              <a:pPr/>
              <a:t>17</a:t>
            </a:fld>
            <a:endParaRPr lang="en-US"/>
          </a:p>
        </p:txBody>
      </p:sp>
    </p:spTree>
    <p:extLst>
      <p:ext uri="{BB962C8B-B14F-4D97-AF65-F5344CB8AC3E}">
        <p14:creationId xmlns:p14="http://schemas.microsoft.com/office/powerpoint/2010/main" val="1312887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E8FDE-B5AB-6548-88DA-62630544380C}"/>
              </a:ext>
            </a:extLst>
          </p:cNvPr>
          <p:cNvSpPr>
            <a:spLocks noGrp="1"/>
          </p:cNvSpPr>
          <p:nvPr>
            <p:ph type="title"/>
          </p:nvPr>
        </p:nvSpPr>
        <p:spPr/>
        <p:txBody>
          <a:bodyPr>
            <a:normAutofit fontScale="90000"/>
          </a:bodyPr>
          <a:lstStyle/>
          <a:p>
            <a:r>
              <a:rPr lang="en-US" b="1" dirty="0">
                <a:solidFill>
                  <a:srgbClr val="FFFF00"/>
                </a:solidFill>
              </a:rPr>
              <a:t>Marijuana, Alcohol and Actual Driving Performance</a:t>
            </a:r>
          </a:p>
        </p:txBody>
      </p:sp>
      <p:sp>
        <p:nvSpPr>
          <p:cNvPr id="3" name="Content Placeholder 2">
            <a:extLst>
              <a:ext uri="{FF2B5EF4-FFF2-40B4-BE49-F238E27FC236}">
                <a16:creationId xmlns:a16="http://schemas.microsoft.com/office/drawing/2014/main" id="{3FB4FB85-B392-C246-A474-287FEE2061E0}"/>
              </a:ext>
            </a:extLst>
          </p:cNvPr>
          <p:cNvSpPr>
            <a:spLocks noGrp="1"/>
          </p:cNvSpPr>
          <p:nvPr>
            <p:ph idx="1"/>
          </p:nvPr>
        </p:nvSpPr>
        <p:spPr/>
        <p:txBody>
          <a:bodyPr>
            <a:normAutofit lnSpcReduction="10000"/>
          </a:bodyPr>
          <a:lstStyle/>
          <a:p>
            <a:r>
              <a:rPr lang="en-US" dirty="0"/>
              <a:t>Dutch 2000 study, 18 subjects, actual driving, measured SDLP, TOL, RT, SDH</a:t>
            </a:r>
          </a:p>
          <a:p>
            <a:endParaRPr lang="en-US" dirty="0"/>
          </a:p>
          <a:p>
            <a:endParaRPr lang="en-US" dirty="0"/>
          </a:p>
          <a:p>
            <a:endParaRPr lang="en-US" dirty="0"/>
          </a:p>
          <a:p>
            <a:r>
              <a:rPr lang="en-US" dirty="0"/>
              <a:t>“Low doses of THC moderately impair driving performance when given alone but severely impair driving performance in combination with a low dose of alcohol [BAC .04-.05].”</a:t>
            </a:r>
          </a:p>
        </p:txBody>
      </p:sp>
      <p:sp>
        <p:nvSpPr>
          <p:cNvPr id="4" name="Slide Number Placeholder 3">
            <a:extLst>
              <a:ext uri="{FF2B5EF4-FFF2-40B4-BE49-F238E27FC236}">
                <a16:creationId xmlns:a16="http://schemas.microsoft.com/office/drawing/2014/main" id="{66A79510-DF17-9149-AC47-1627176BBFA7}"/>
              </a:ext>
            </a:extLst>
          </p:cNvPr>
          <p:cNvSpPr>
            <a:spLocks noGrp="1"/>
          </p:cNvSpPr>
          <p:nvPr>
            <p:ph type="sldNum" sz="quarter" idx="12"/>
          </p:nvPr>
        </p:nvSpPr>
        <p:spPr/>
        <p:txBody>
          <a:bodyPr/>
          <a:lstStyle/>
          <a:p>
            <a:fld id="{EA5707C7-6956-490D-AF3B-71A380B217FE}" type="slidenum">
              <a:rPr lang="en-US" smtClean="0"/>
              <a:pPr/>
              <a:t>18</a:t>
            </a:fld>
            <a:endParaRPr lang="en-US"/>
          </a:p>
        </p:txBody>
      </p:sp>
      <p:graphicFrame>
        <p:nvGraphicFramePr>
          <p:cNvPr id="5" name="Table 4">
            <a:extLst>
              <a:ext uri="{FF2B5EF4-FFF2-40B4-BE49-F238E27FC236}">
                <a16:creationId xmlns:a16="http://schemas.microsoft.com/office/drawing/2014/main" id="{74781668-E2D5-0144-86A1-BF2AB462C498}"/>
              </a:ext>
            </a:extLst>
          </p:cNvPr>
          <p:cNvGraphicFramePr>
            <a:graphicFrameLocks noGrp="1"/>
          </p:cNvGraphicFramePr>
          <p:nvPr>
            <p:extLst>
              <p:ext uri="{D42A27DB-BD31-4B8C-83A1-F6EECF244321}">
                <p14:modId xmlns:p14="http://schemas.microsoft.com/office/powerpoint/2010/main" val="3958980459"/>
              </p:ext>
            </p:extLst>
          </p:nvPr>
        </p:nvGraphicFramePr>
        <p:xfrm>
          <a:off x="1219200" y="2750661"/>
          <a:ext cx="6096000" cy="1112520"/>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1620900417"/>
                    </a:ext>
                  </a:extLst>
                </a:gridCol>
                <a:gridCol w="2463800">
                  <a:extLst>
                    <a:ext uri="{9D8B030D-6E8A-4147-A177-3AD203B41FA5}">
                      <a16:colId xmlns:a16="http://schemas.microsoft.com/office/drawing/2014/main" val="3653828718"/>
                    </a:ext>
                  </a:extLst>
                </a:gridCol>
                <a:gridCol w="2032000">
                  <a:extLst>
                    <a:ext uri="{9D8B030D-6E8A-4147-A177-3AD203B41FA5}">
                      <a16:colId xmlns:a16="http://schemas.microsoft.com/office/drawing/2014/main" val="2480098622"/>
                    </a:ext>
                  </a:extLst>
                </a:gridCol>
              </a:tblGrid>
              <a:tr h="370840">
                <a:tc>
                  <a:txBody>
                    <a:bodyPr/>
                    <a:lstStyle/>
                    <a:p>
                      <a:pPr algn="ctr"/>
                      <a:r>
                        <a:rPr lang="en-US" dirty="0"/>
                        <a:t>THC dose</a:t>
                      </a:r>
                    </a:p>
                  </a:txBody>
                  <a:tcPr/>
                </a:tc>
                <a:tc>
                  <a:txBody>
                    <a:bodyPr/>
                    <a:lstStyle/>
                    <a:p>
                      <a:pPr algn="ctr"/>
                      <a:r>
                        <a:rPr lang="en-US" dirty="0"/>
                        <a:t>THC content of joint</a:t>
                      </a:r>
                    </a:p>
                  </a:txBody>
                  <a:tcPr/>
                </a:tc>
                <a:tc>
                  <a:txBody>
                    <a:bodyPr/>
                    <a:lstStyle/>
                    <a:p>
                      <a:pPr algn="ctr"/>
                      <a:r>
                        <a:rPr lang="en-US" dirty="0"/>
                        <a:t>Equivalent BAC</a:t>
                      </a:r>
                    </a:p>
                  </a:txBody>
                  <a:tcPr/>
                </a:tc>
                <a:extLst>
                  <a:ext uri="{0D108BD9-81ED-4DB2-BD59-A6C34878D82A}">
                    <a16:rowId xmlns:a16="http://schemas.microsoft.com/office/drawing/2014/main" val="2929268391"/>
                  </a:ext>
                </a:extLst>
              </a:tr>
              <a:tr h="370840">
                <a:tc>
                  <a:txBody>
                    <a:bodyPr/>
                    <a:lstStyle/>
                    <a:p>
                      <a:pPr algn="ctr"/>
                      <a:r>
                        <a:rPr lang="en-US" dirty="0"/>
                        <a:t>100𝛍g/kg</a:t>
                      </a:r>
                    </a:p>
                  </a:txBody>
                  <a:tcPr/>
                </a:tc>
                <a:tc>
                  <a:txBody>
                    <a:bodyPr/>
                    <a:lstStyle/>
                    <a:p>
                      <a:pPr algn="ctr"/>
                      <a:r>
                        <a:rPr lang="en-US" dirty="0"/>
                        <a:t>2.2%</a:t>
                      </a:r>
                    </a:p>
                  </a:txBody>
                  <a:tcPr/>
                </a:tc>
                <a:tc>
                  <a:txBody>
                    <a:bodyPr/>
                    <a:lstStyle/>
                    <a:p>
                      <a:pPr algn="ctr"/>
                      <a:r>
                        <a:rPr lang="en-US" dirty="0"/>
                        <a:t>.09</a:t>
                      </a:r>
                    </a:p>
                  </a:txBody>
                  <a:tcPr/>
                </a:tc>
                <a:extLst>
                  <a:ext uri="{0D108BD9-81ED-4DB2-BD59-A6C34878D82A}">
                    <a16:rowId xmlns:a16="http://schemas.microsoft.com/office/drawing/2014/main" val="5209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200𝛍g/kg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3.95%</a:t>
                      </a:r>
                    </a:p>
                  </a:txBody>
                  <a:tcPr/>
                </a:tc>
                <a:tc>
                  <a:txBody>
                    <a:bodyPr/>
                    <a:lstStyle/>
                    <a:p>
                      <a:pPr algn="ctr"/>
                      <a:r>
                        <a:rPr lang="en-US" dirty="0"/>
                        <a:t>.14</a:t>
                      </a:r>
                    </a:p>
                  </a:txBody>
                  <a:tcPr/>
                </a:tc>
                <a:extLst>
                  <a:ext uri="{0D108BD9-81ED-4DB2-BD59-A6C34878D82A}">
                    <a16:rowId xmlns:a16="http://schemas.microsoft.com/office/drawing/2014/main" val="641261216"/>
                  </a:ext>
                </a:extLst>
              </a:tr>
            </a:tbl>
          </a:graphicData>
        </a:graphic>
      </p:graphicFrame>
      <p:sp>
        <p:nvSpPr>
          <p:cNvPr id="6" name="Rectangle 5">
            <a:extLst>
              <a:ext uri="{FF2B5EF4-FFF2-40B4-BE49-F238E27FC236}">
                <a16:creationId xmlns:a16="http://schemas.microsoft.com/office/drawing/2014/main" id="{72324500-114D-DB4B-8D87-9B04D31C4286}"/>
              </a:ext>
            </a:extLst>
          </p:cNvPr>
          <p:cNvSpPr/>
          <p:nvPr/>
        </p:nvSpPr>
        <p:spPr>
          <a:xfrm>
            <a:off x="2057400" y="5982992"/>
            <a:ext cx="4572000" cy="461665"/>
          </a:xfrm>
          <a:prstGeom prst="rect">
            <a:avLst/>
          </a:prstGeom>
        </p:spPr>
        <p:txBody>
          <a:bodyPr>
            <a:spAutoFit/>
          </a:bodyPr>
          <a:lstStyle/>
          <a:p>
            <a:r>
              <a:rPr lang="en-US" sz="1200" dirty="0" err="1"/>
              <a:t>Ramaekers</a:t>
            </a:r>
            <a:r>
              <a:rPr lang="en-US" sz="1200" dirty="0"/>
              <a:t> JG, </a:t>
            </a:r>
            <a:r>
              <a:rPr lang="en-US" sz="1200" dirty="0" err="1"/>
              <a:t>Robbe</a:t>
            </a:r>
            <a:r>
              <a:rPr lang="en-US" sz="1200" dirty="0"/>
              <a:t> HWJ, O'Hanlon. Marijuana, Alcohol and Actual Driving Performance. Human Psychopharmacology 15 551-558 (2000)</a:t>
            </a:r>
          </a:p>
        </p:txBody>
      </p:sp>
    </p:spTree>
    <p:extLst>
      <p:ext uri="{BB962C8B-B14F-4D97-AF65-F5344CB8AC3E}">
        <p14:creationId xmlns:p14="http://schemas.microsoft.com/office/powerpoint/2010/main" val="3045649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6827F-F511-DF48-BEA4-34214852D9A5}"/>
              </a:ext>
            </a:extLst>
          </p:cNvPr>
          <p:cNvSpPr>
            <a:spLocks noGrp="1"/>
          </p:cNvSpPr>
          <p:nvPr>
            <p:ph type="title"/>
          </p:nvPr>
        </p:nvSpPr>
        <p:spPr/>
        <p:txBody>
          <a:bodyPr/>
          <a:lstStyle/>
          <a:p>
            <a:r>
              <a:rPr lang="en-US" b="1" dirty="0">
                <a:solidFill>
                  <a:srgbClr val="FFFF00"/>
                </a:solidFill>
              </a:rPr>
              <a:t>Summary Experimental Evidence</a:t>
            </a:r>
          </a:p>
        </p:txBody>
      </p:sp>
      <p:sp>
        <p:nvSpPr>
          <p:cNvPr id="3" name="Content Placeholder 2">
            <a:extLst>
              <a:ext uri="{FF2B5EF4-FFF2-40B4-BE49-F238E27FC236}">
                <a16:creationId xmlns:a16="http://schemas.microsoft.com/office/drawing/2014/main" id="{CA39C725-F962-1446-9DAE-0D6AF4D24B6C}"/>
              </a:ext>
            </a:extLst>
          </p:cNvPr>
          <p:cNvSpPr>
            <a:spLocks noGrp="1"/>
          </p:cNvSpPr>
          <p:nvPr>
            <p:ph idx="1"/>
          </p:nvPr>
        </p:nvSpPr>
        <p:spPr>
          <a:xfrm>
            <a:off x="457200" y="1600201"/>
            <a:ext cx="8229600" cy="3886200"/>
          </a:xfrm>
        </p:spPr>
        <p:txBody>
          <a:bodyPr>
            <a:normAutofit/>
          </a:bodyPr>
          <a:lstStyle/>
          <a:p>
            <a:r>
              <a:rPr lang="en-US" dirty="0"/>
              <a:t>Marijuana’s THC adversely affects:</a:t>
            </a:r>
          </a:p>
          <a:p>
            <a:pPr lvl="1"/>
            <a:r>
              <a:rPr lang="en-US" dirty="0"/>
              <a:t>Reaction time </a:t>
            </a:r>
          </a:p>
          <a:p>
            <a:pPr lvl="1"/>
            <a:r>
              <a:rPr lang="en-US" dirty="0"/>
              <a:t>Road tracking </a:t>
            </a:r>
          </a:p>
          <a:p>
            <a:pPr lvl="1"/>
            <a:r>
              <a:rPr lang="en-US" dirty="0"/>
              <a:t>Sustained vigilance</a:t>
            </a:r>
          </a:p>
          <a:p>
            <a:pPr lvl="1"/>
            <a:r>
              <a:rPr lang="en-US" dirty="0" err="1"/>
              <a:t>Neuromotor</a:t>
            </a:r>
            <a:r>
              <a:rPr lang="en-US" dirty="0"/>
              <a:t> skills</a:t>
            </a:r>
          </a:p>
          <a:p>
            <a:pPr lvl="1"/>
            <a:r>
              <a:rPr lang="en-US" dirty="0"/>
              <a:t>Decision making</a:t>
            </a:r>
          </a:p>
        </p:txBody>
      </p:sp>
      <p:sp>
        <p:nvSpPr>
          <p:cNvPr id="4" name="Slide Number Placeholder 3">
            <a:extLst>
              <a:ext uri="{FF2B5EF4-FFF2-40B4-BE49-F238E27FC236}">
                <a16:creationId xmlns:a16="http://schemas.microsoft.com/office/drawing/2014/main" id="{A67A3515-3A1C-7945-A4EB-D10B00D5305C}"/>
              </a:ext>
            </a:extLst>
          </p:cNvPr>
          <p:cNvSpPr>
            <a:spLocks noGrp="1"/>
          </p:cNvSpPr>
          <p:nvPr>
            <p:ph type="sldNum" sz="quarter" idx="12"/>
          </p:nvPr>
        </p:nvSpPr>
        <p:spPr/>
        <p:txBody>
          <a:bodyPr/>
          <a:lstStyle/>
          <a:p>
            <a:fld id="{EA5707C7-6956-490D-AF3B-71A380B217FE}" type="slidenum">
              <a:rPr lang="en-US" smtClean="0"/>
              <a:pPr/>
              <a:t>19</a:t>
            </a:fld>
            <a:endParaRPr lang="en-US"/>
          </a:p>
        </p:txBody>
      </p:sp>
      <p:sp>
        <p:nvSpPr>
          <p:cNvPr id="5" name="Rectangle 4">
            <a:extLst>
              <a:ext uri="{FF2B5EF4-FFF2-40B4-BE49-F238E27FC236}">
                <a16:creationId xmlns:a16="http://schemas.microsoft.com/office/drawing/2014/main" id="{2ACFC4A4-5E8B-E643-B556-A051735BA00A}"/>
              </a:ext>
            </a:extLst>
          </p:cNvPr>
          <p:cNvSpPr/>
          <p:nvPr/>
        </p:nvSpPr>
        <p:spPr>
          <a:xfrm>
            <a:off x="1295400" y="5964257"/>
            <a:ext cx="7391400" cy="276999"/>
          </a:xfrm>
          <a:prstGeom prst="rect">
            <a:avLst/>
          </a:prstGeom>
        </p:spPr>
        <p:txBody>
          <a:bodyPr wrap="square">
            <a:spAutoFit/>
          </a:bodyPr>
          <a:lstStyle/>
          <a:p>
            <a:r>
              <a:rPr lang="en-US" sz="1200" dirty="0"/>
              <a:t>Logan BK. Impact of Changing Marijuana Laws on Impaired Driving. NMS Labs. AAA Tampa conference 2015</a:t>
            </a:r>
          </a:p>
        </p:txBody>
      </p:sp>
    </p:spTree>
    <p:extLst>
      <p:ext uri="{BB962C8B-B14F-4D97-AF65-F5344CB8AC3E}">
        <p14:creationId xmlns:p14="http://schemas.microsoft.com/office/powerpoint/2010/main" val="1975017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77C92A-1C4D-7249-947E-F7922AABD545}"/>
              </a:ext>
            </a:extLst>
          </p:cNvPr>
          <p:cNvSpPr>
            <a:spLocks noGrp="1"/>
          </p:cNvSpPr>
          <p:nvPr>
            <p:ph type="sldNum" sz="quarter" idx="12"/>
          </p:nvPr>
        </p:nvSpPr>
        <p:spPr/>
        <p:txBody>
          <a:bodyPr/>
          <a:lstStyle/>
          <a:p>
            <a:fld id="{EA5707C7-6956-490D-AF3B-71A380B217FE}" type="slidenum">
              <a:rPr lang="en-US" smtClean="0"/>
              <a:pPr/>
              <a:t>2</a:t>
            </a:fld>
            <a:endParaRPr lang="en-US"/>
          </a:p>
        </p:txBody>
      </p:sp>
      <p:pic>
        <p:nvPicPr>
          <p:cNvPr id="4" name="Picture 3">
            <a:extLst>
              <a:ext uri="{FF2B5EF4-FFF2-40B4-BE49-F238E27FC236}">
                <a16:creationId xmlns:a16="http://schemas.microsoft.com/office/drawing/2014/main" id="{16C43F53-F323-F24E-8B5A-FFCDAD09E2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9" y="457200"/>
            <a:ext cx="8848725" cy="5899150"/>
          </a:xfrm>
          <a:prstGeom prst="rect">
            <a:avLst/>
          </a:prstGeom>
        </p:spPr>
      </p:pic>
    </p:spTree>
    <p:extLst>
      <p:ext uri="{BB962C8B-B14F-4D97-AF65-F5344CB8AC3E}">
        <p14:creationId xmlns:p14="http://schemas.microsoft.com/office/powerpoint/2010/main" val="2900430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FF00"/>
                </a:solidFill>
              </a:rPr>
              <a:t>Odds ratios: Marijuana, Alcohol, Both</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25878156"/>
              </p:ext>
            </p:extLst>
          </p:nvPr>
        </p:nvGraphicFramePr>
        <p:xfrm>
          <a:off x="381000" y="1463720"/>
          <a:ext cx="7467599" cy="1483360"/>
        </p:xfrm>
        <a:graphic>
          <a:graphicData uri="http://schemas.openxmlformats.org/drawingml/2006/table">
            <a:tbl>
              <a:tblPr firstRow="1" bandRow="1">
                <a:tableStyleId>{5C22544A-7EE6-4342-B048-85BDC9FD1C3A}</a:tableStyleId>
              </a:tblPr>
              <a:tblGrid>
                <a:gridCol w="3428999">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tblGrid>
              <a:tr h="370840">
                <a:tc>
                  <a:txBody>
                    <a:bodyPr/>
                    <a:lstStyle/>
                    <a:p>
                      <a:r>
                        <a:rPr lang="en-US" dirty="0"/>
                        <a:t>Study</a:t>
                      </a:r>
                    </a:p>
                  </a:txBody>
                  <a:tcPr/>
                </a:tc>
                <a:tc>
                  <a:txBody>
                    <a:bodyPr/>
                    <a:lstStyle/>
                    <a:p>
                      <a:r>
                        <a:rPr lang="en-US" dirty="0"/>
                        <a:t>Marijuana</a:t>
                      </a:r>
                    </a:p>
                  </a:txBody>
                  <a:tcPr/>
                </a:tc>
                <a:tc>
                  <a:txBody>
                    <a:bodyPr/>
                    <a:lstStyle/>
                    <a:p>
                      <a:r>
                        <a:rPr lang="en-US" dirty="0"/>
                        <a:t>Alcohol</a:t>
                      </a:r>
                    </a:p>
                  </a:txBody>
                  <a:tcPr/>
                </a:tc>
                <a:tc>
                  <a:txBody>
                    <a:bodyPr/>
                    <a:lstStyle/>
                    <a:p>
                      <a:r>
                        <a:rPr lang="en-US" dirty="0"/>
                        <a:t>Both combined</a:t>
                      </a:r>
                    </a:p>
                  </a:txBody>
                  <a:tcPr/>
                </a:tc>
                <a:extLst>
                  <a:ext uri="{0D108BD9-81ED-4DB2-BD59-A6C34878D82A}">
                    <a16:rowId xmlns:a16="http://schemas.microsoft.com/office/drawing/2014/main" val="10000"/>
                  </a:ext>
                </a:extLst>
              </a:tr>
              <a:tr h="370840">
                <a:tc>
                  <a:txBody>
                    <a:bodyPr/>
                    <a:lstStyle/>
                    <a:p>
                      <a:r>
                        <a:rPr lang="en-US" dirty="0"/>
                        <a:t>Li              </a:t>
                      </a:r>
                      <a:r>
                        <a:rPr lang="en-US" sz="1600" dirty="0"/>
                        <a:t>2017</a:t>
                      </a:r>
                      <a:r>
                        <a:rPr lang="en-US" dirty="0"/>
                        <a:t>     </a:t>
                      </a:r>
                      <a:r>
                        <a:rPr lang="en-US" sz="1400" dirty="0"/>
                        <a:t>(14,742+14,742)</a:t>
                      </a:r>
                      <a:endParaRPr lang="en-US" dirty="0"/>
                    </a:p>
                  </a:txBody>
                  <a:tcPr/>
                </a:tc>
                <a:tc>
                  <a:txBody>
                    <a:bodyPr/>
                    <a:lstStyle/>
                    <a:p>
                      <a:r>
                        <a:rPr lang="en-US" dirty="0"/>
                        <a:t>1.6</a:t>
                      </a:r>
                    </a:p>
                  </a:txBody>
                  <a:tcPr/>
                </a:tc>
                <a:tc>
                  <a:txBody>
                    <a:bodyPr/>
                    <a:lstStyle/>
                    <a:p>
                      <a:r>
                        <a:rPr lang="en-US" dirty="0"/>
                        <a:t>5.4</a:t>
                      </a:r>
                    </a:p>
                  </a:txBody>
                  <a:tcPr/>
                </a:tc>
                <a:tc>
                  <a:txBody>
                    <a:bodyPr/>
                    <a:lstStyle/>
                    <a:p>
                      <a:r>
                        <a:rPr lang="en-US" dirty="0"/>
                        <a:t>6.4</a:t>
                      </a:r>
                    </a:p>
                  </a:txBody>
                  <a:tcPr/>
                </a:tc>
                <a:extLst>
                  <a:ext uri="{0D108BD9-81ED-4DB2-BD59-A6C34878D82A}">
                    <a16:rowId xmlns:a16="http://schemas.microsoft.com/office/drawing/2014/main" val="10001"/>
                  </a:ext>
                </a:extLst>
              </a:tr>
              <a:tr h="370840">
                <a:tc>
                  <a:txBody>
                    <a:bodyPr/>
                    <a:lstStyle/>
                    <a:p>
                      <a:r>
                        <a:rPr lang="en-US" dirty="0" err="1"/>
                        <a:t>Chihuri</a:t>
                      </a:r>
                      <a:r>
                        <a:rPr lang="en-US" dirty="0"/>
                        <a:t>    </a:t>
                      </a:r>
                      <a:r>
                        <a:rPr lang="en-US" sz="1600" dirty="0"/>
                        <a:t>2017</a:t>
                      </a:r>
                      <a:r>
                        <a:rPr lang="en-US" dirty="0"/>
                        <a:t>     </a:t>
                      </a:r>
                      <a:r>
                        <a:rPr lang="en-US" sz="1400" dirty="0"/>
                        <a:t>(   1,944+  7,719)</a:t>
                      </a:r>
                      <a:endParaRPr lang="en-US" dirty="0"/>
                    </a:p>
                  </a:txBody>
                  <a:tcPr/>
                </a:tc>
                <a:tc>
                  <a:txBody>
                    <a:bodyPr/>
                    <a:lstStyle/>
                    <a:p>
                      <a:r>
                        <a:rPr lang="en-US" dirty="0"/>
                        <a:t>1.5</a:t>
                      </a:r>
                    </a:p>
                  </a:txBody>
                  <a:tcPr/>
                </a:tc>
                <a:tc>
                  <a:txBody>
                    <a:bodyPr/>
                    <a:lstStyle/>
                    <a:p>
                      <a:r>
                        <a:rPr lang="en-US" dirty="0"/>
                        <a:t>16.3</a:t>
                      </a:r>
                    </a:p>
                  </a:txBody>
                  <a:tcPr/>
                </a:tc>
                <a:tc>
                  <a:txBody>
                    <a:bodyPr/>
                    <a:lstStyle/>
                    <a:p>
                      <a:r>
                        <a:rPr lang="en-US" dirty="0"/>
                        <a:t>25.1</a:t>
                      </a:r>
                    </a:p>
                  </a:txBody>
                  <a:tcPr/>
                </a:tc>
                <a:extLst>
                  <a:ext uri="{0D108BD9-81ED-4DB2-BD59-A6C34878D82A}">
                    <a16:rowId xmlns:a16="http://schemas.microsoft.com/office/drawing/2014/main" val="10002"/>
                  </a:ext>
                </a:extLst>
              </a:tr>
              <a:tr h="370840">
                <a:tc>
                  <a:txBody>
                    <a:bodyPr/>
                    <a:lstStyle/>
                    <a:p>
                      <a:r>
                        <a:rPr lang="en-US" dirty="0" err="1"/>
                        <a:t>Laumon</a:t>
                      </a:r>
                      <a:r>
                        <a:rPr lang="en-US" dirty="0"/>
                        <a:t>   </a:t>
                      </a:r>
                      <a:r>
                        <a:rPr lang="en-US" sz="1600" dirty="0"/>
                        <a:t>2005</a:t>
                      </a:r>
                      <a:r>
                        <a:rPr lang="en-US" dirty="0"/>
                        <a:t>     </a:t>
                      </a:r>
                      <a:r>
                        <a:rPr lang="en-US" sz="1400" dirty="0"/>
                        <a:t>(   6,766+  3,006)</a:t>
                      </a:r>
                      <a:endParaRPr lang="en-US" dirty="0"/>
                    </a:p>
                  </a:txBody>
                  <a:tcPr/>
                </a:tc>
                <a:tc>
                  <a:txBody>
                    <a:bodyPr/>
                    <a:lstStyle/>
                    <a:p>
                      <a:r>
                        <a:rPr lang="en-US" dirty="0"/>
                        <a:t>1.8</a:t>
                      </a:r>
                    </a:p>
                  </a:txBody>
                  <a:tcPr/>
                </a:tc>
                <a:tc>
                  <a:txBody>
                    <a:bodyPr/>
                    <a:lstStyle/>
                    <a:p>
                      <a:r>
                        <a:rPr lang="en-US" dirty="0"/>
                        <a:t>8.0</a:t>
                      </a:r>
                    </a:p>
                  </a:txBody>
                  <a:tcPr/>
                </a:tc>
                <a:tc>
                  <a:txBody>
                    <a:bodyPr/>
                    <a:lstStyle/>
                    <a:p>
                      <a:r>
                        <a:rPr lang="en-US" dirty="0"/>
                        <a:t>16.0</a:t>
                      </a:r>
                    </a:p>
                  </a:txBody>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EA5707C7-6956-490D-AF3B-71A380B217FE}" type="slidenum">
              <a:rPr lang="en-US" smtClean="0"/>
              <a:pPr/>
              <a:t>20</a:t>
            </a:fld>
            <a:endParaRPr lang="en-US"/>
          </a:p>
        </p:txBody>
      </p:sp>
      <p:sp>
        <p:nvSpPr>
          <p:cNvPr id="6" name="Rectangle 5"/>
          <p:cNvSpPr/>
          <p:nvPr/>
        </p:nvSpPr>
        <p:spPr>
          <a:xfrm>
            <a:off x="1143000" y="5181600"/>
            <a:ext cx="7086600" cy="461665"/>
          </a:xfrm>
          <a:prstGeom prst="rect">
            <a:avLst/>
          </a:prstGeom>
        </p:spPr>
        <p:txBody>
          <a:bodyPr wrap="square">
            <a:spAutoFit/>
          </a:bodyPr>
          <a:lstStyle/>
          <a:p>
            <a:r>
              <a:rPr lang="en-US" sz="1200" dirty="0"/>
              <a:t>Li G, </a:t>
            </a:r>
            <a:r>
              <a:rPr lang="en-US" sz="1200" dirty="0" err="1"/>
              <a:t>Chihuri</a:t>
            </a:r>
            <a:r>
              <a:rPr lang="en-US" sz="1200" dirty="0"/>
              <a:t> S, Brady J. Role of alcohol and marijuana use in the </a:t>
            </a:r>
            <a:r>
              <a:rPr lang="en-US" sz="1200" dirty="0" err="1"/>
              <a:t>inietiation</a:t>
            </a:r>
            <a:r>
              <a:rPr lang="en-US" sz="1200" dirty="0"/>
              <a:t> of fatal two-vehicle crashes. Annals of Epidemiology 27 (2017) 342-347</a:t>
            </a:r>
          </a:p>
        </p:txBody>
      </p:sp>
      <p:sp>
        <p:nvSpPr>
          <p:cNvPr id="7" name="Rectangle 6"/>
          <p:cNvSpPr/>
          <p:nvPr/>
        </p:nvSpPr>
        <p:spPr>
          <a:xfrm>
            <a:off x="1123122" y="5732532"/>
            <a:ext cx="7543800" cy="461665"/>
          </a:xfrm>
          <a:prstGeom prst="rect">
            <a:avLst/>
          </a:prstGeom>
        </p:spPr>
        <p:txBody>
          <a:bodyPr wrap="square">
            <a:spAutoFit/>
          </a:bodyPr>
          <a:lstStyle/>
          <a:p>
            <a:r>
              <a:rPr lang="en-US" sz="1200" dirty="0" err="1"/>
              <a:t>Chihuri</a:t>
            </a:r>
            <a:r>
              <a:rPr lang="en-US" sz="1200" dirty="0"/>
              <a:t> S, Li G, Chen Q. Interaction of marijuana and alcohol on fatal motor vehicle crash risk: a case-control study. Injury Epidemiology (2017) 4:8</a:t>
            </a:r>
          </a:p>
        </p:txBody>
      </p:sp>
      <p:sp>
        <p:nvSpPr>
          <p:cNvPr id="8" name="TextBox 7"/>
          <p:cNvSpPr txBox="1"/>
          <p:nvPr/>
        </p:nvSpPr>
        <p:spPr>
          <a:xfrm>
            <a:off x="1524000" y="3150275"/>
            <a:ext cx="5638800" cy="1938992"/>
          </a:xfrm>
          <a:prstGeom prst="rect">
            <a:avLst/>
          </a:prstGeom>
          <a:noFill/>
        </p:spPr>
        <p:txBody>
          <a:bodyPr wrap="square" rtlCol="0">
            <a:spAutoFit/>
          </a:bodyPr>
          <a:lstStyle/>
          <a:p>
            <a:r>
              <a:rPr lang="en-US" sz="1400" dirty="0">
                <a:solidFill>
                  <a:schemeClr val="accent6">
                    <a:lumMod val="20000"/>
                    <a:lumOff val="80000"/>
                  </a:schemeClr>
                </a:solidFill>
              </a:rPr>
              <a:t>Li studied 14,742 head-on crashes where both drivers were killed.  The crash “initiator” was the study case and the “non-initiator” was the control.</a:t>
            </a:r>
          </a:p>
          <a:p>
            <a:endParaRPr lang="en-US" sz="1000" dirty="0">
              <a:solidFill>
                <a:schemeClr val="accent6">
                  <a:lumMod val="20000"/>
                  <a:lumOff val="80000"/>
                </a:schemeClr>
              </a:solidFill>
            </a:endParaRPr>
          </a:p>
          <a:p>
            <a:r>
              <a:rPr lang="en-US" sz="1400" dirty="0" err="1">
                <a:solidFill>
                  <a:schemeClr val="accent6">
                    <a:lumMod val="20000"/>
                    <a:lumOff val="80000"/>
                  </a:schemeClr>
                </a:solidFill>
              </a:rPr>
              <a:t>Chihuri</a:t>
            </a:r>
            <a:r>
              <a:rPr lang="en-US" sz="1400" dirty="0">
                <a:solidFill>
                  <a:schemeClr val="accent6">
                    <a:lumMod val="20000"/>
                    <a:lumOff val="80000"/>
                  </a:schemeClr>
                </a:solidFill>
              </a:rPr>
              <a:t> studied 1,944 drivers killed in 2006-2008, using drivers who participated in the 2007 National Roadside Survey for controls.  Li participated in this study.</a:t>
            </a:r>
          </a:p>
          <a:p>
            <a:endParaRPr lang="en-US" sz="1000" dirty="0">
              <a:solidFill>
                <a:schemeClr val="accent6">
                  <a:lumMod val="20000"/>
                  <a:lumOff val="80000"/>
                </a:schemeClr>
              </a:solidFill>
            </a:endParaRPr>
          </a:p>
          <a:p>
            <a:r>
              <a:rPr lang="en-US" sz="1400" dirty="0" err="1">
                <a:solidFill>
                  <a:schemeClr val="accent6">
                    <a:lumMod val="20000"/>
                    <a:lumOff val="80000"/>
                  </a:schemeClr>
                </a:solidFill>
              </a:rPr>
              <a:t>Laumon’s</a:t>
            </a:r>
            <a:r>
              <a:rPr lang="en-US" sz="1400" dirty="0">
                <a:solidFill>
                  <a:schemeClr val="accent6">
                    <a:lumMod val="20000"/>
                    <a:lumOff val="80000"/>
                  </a:schemeClr>
                </a:solidFill>
              </a:rPr>
              <a:t> study was similar to </a:t>
            </a:r>
            <a:r>
              <a:rPr lang="en-US" sz="1400" dirty="0" err="1">
                <a:solidFill>
                  <a:schemeClr val="accent6">
                    <a:lumMod val="20000"/>
                    <a:lumOff val="80000"/>
                  </a:schemeClr>
                </a:solidFill>
              </a:rPr>
              <a:t>Chihuri</a:t>
            </a:r>
            <a:r>
              <a:rPr lang="en-US" sz="1400" dirty="0">
                <a:solidFill>
                  <a:schemeClr val="accent6">
                    <a:lumMod val="20000"/>
                    <a:lumOff val="80000"/>
                  </a:schemeClr>
                </a:solidFill>
              </a:rPr>
              <a:t>, performed in France.</a:t>
            </a:r>
          </a:p>
        </p:txBody>
      </p:sp>
      <p:sp>
        <p:nvSpPr>
          <p:cNvPr id="3" name="Rectangle 2"/>
          <p:cNvSpPr/>
          <p:nvPr/>
        </p:nvSpPr>
        <p:spPr>
          <a:xfrm>
            <a:off x="1123122" y="6219507"/>
            <a:ext cx="7086600" cy="461665"/>
          </a:xfrm>
          <a:prstGeom prst="rect">
            <a:avLst/>
          </a:prstGeom>
        </p:spPr>
        <p:txBody>
          <a:bodyPr wrap="square">
            <a:spAutoFit/>
          </a:bodyPr>
          <a:lstStyle/>
          <a:p>
            <a:r>
              <a:rPr lang="en-US" sz="1200" dirty="0" err="1"/>
              <a:t>Laumon</a:t>
            </a:r>
            <a:r>
              <a:rPr lang="en-US" sz="1200" dirty="0"/>
              <a:t> B, </a:t>
            </a:r>
            <a:r>
              <a:rPr lang="en-US" sz="1200" dirty="0" err="1"/>
              <a:t>Gadegbeku</a:t>
            </a:r>
            <a:r>
              <a:rPr lang="en-US" sz="1200" dirty="0"/>
              <a:t> B, Martin JL et al. Cannabis intoxication and fatal road crashes in France: population based case-control study. BMJ 2005 331, 1371</a:t>
            </a:r>
          </a:p>
        </p:txBody>
      </p:sp>
    </p:spTree>
    <p:extLst>
      <p:ext uri="{BB962C8B-B14F-4D97-AF65-F5344CB8AC3E}">
        <p14:creationId xmlns:p14="http://schemas.microsoft.com/office/powerpoint/2010/main" val="312090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5707C7-6956-490D-AF3B-71A380B217FE}" type="slidenum">
              <a:rPr lang="en-US" smtClean="0"/>
              <a:pPr/>
              <a:t>21</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77801"/>
            <a:ext cx="8002796" cy="5689600"/>
          </a:xfrm>
          <a:prstGeom prst="rect">
            <a:avLst/>
          </a:prstGeom>
        </p:spPr>
      </p:pic>
      <p:sp>
        <p:nvSpPr>
          <p:cNvPr id="4" name="TextBox 3"/>
          <p:cNvSpPr txBox="1"/>
          <p:nvPr/>
        </p:nvSpPr>
        <p:spPr>
          <a:xfrm>
            <a:off x="685800" y="6019800"/>
            <a:ext cx="7391400" cy="461665"/>
          </a:xfrm>
          <a:prstGeom prst="rect">
            <a:avLst/>
          </a:prstGeom>
          <a:noFill/>
        </p:spPr>
        <p:txBody>
          <a:bodyPr wrap="square" rtlCol="0">
            <a:spAutoFit/>
          </a:bodyPr>
          <a:lstStyle/>
          <a:p>
            <a:r>
              <a:rPr lang="en-US" sz="1200" dirty="0">
                <a:latin typeface="Arial" charset="0"/>
                <a:ea typeface="Arial" charset="0"/>
                <a:cs typeface="Arial" charset="0"/>
              </a:rPr>
              <a:t>Li, M-C, Brady, JE, DiMaggio CJ et al. Marijuana Use and Motor Vehicle Crashes. Epidemiologic Reviews. 34:1 65-72 (2011)</a:t>
            </a:r>
          </a:p>
        </p:txBody>
      </p:sp>
      <p:pic>
        <p:nvPicPr>
          <p:cNvPr id="6" name="Picture 5">
            <a:extLst>
              <a:ext uri="{FF2B5EF4-FFF2-40B4-BE49-F238E27FC236}">
                <a16:creationId xmlns:a16="http://schemas.microsoft.com/office/drawing/2014/main" id="{2A203F4B-789E-D148-A9F5-F7902FE9F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735" y="47145"/>
            <a:ext cx="7868525" cy="5820256"/>
          </a:xfrm>
          <a:prstGeom prst="rect">
            <a:avLst/>
          </a:prstGeom>
        </p:spPr>
      </p:pic>
    </p:spTree>
    <p:extLst>
      <p:ext uri="{BB962C8B-B14F-4D97-AF65-F5344CB8AC3E}">
        <p14:creationId xmlns:p14="http://schemas.microsoft.com/office/powerpoint/2010/main" val="2096770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5707C7-6956-490D-AF3B-71A380B217FE}" type="slidenum">
              <a:rPr lang="en-US" smtClean="0"/>
              <a:pPr/>
              <a:t>22</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15901"/>
            <a:ext cx="7822517" cy="5484188"/>
          </a:xfrm>
          <a:prstGeom prst="rect">
            <a:avLst/>
          </a:prstGeom>
        </p:spPr>
      </p:pic>
      <p:sp>
        <p:nvSpPr>
          <p:cNvPr id="4" name="TextBox 3"/>
          <p:cNvSpPr txBox="1"/>
          <p:nvPr/>
        </p:nvSpPr>
        <p:spPr>
          <a:xfrm>
            <a:off x="762000" y="6019800"/>
            <a:ext cx="7315200" cy="461665"/>
          </a:xfrm>
          <a:prstGeom prst="rect">
            <a:avLst/>
          </a:prstGeom>
          <a:noFill/>
        </p:spPr>
        <p:txBody>
          <a:bodyPr wrap="square" rtlCol="0">
            <a:spAutoFit/>
          </a:bodyPr>
          <a:lstStyle/>
          <a:p>
            <a:r>
              <a:rPr lang="en-US" sz="1200" dirty="0" err="1">
                <a:latin typeface="Arial" charset="0"/>
                <a:ea typeface="Arial" charset="0"/>
                <a:cs typeface="Arial" charset="0"/>
              </a:rPr>
              <a:t>Asbridge</a:t>
            </a:r>
            <a:r>
              <a:rPr lang="en-US" sz="1200" dirty="0">
                <a:latin typeface="Arial" charset="0"/>
                <a:ea typeface="Arial" charset="0"/>
                <a:cs typeface="Arial" charset="0"/>
              </a:rPr>
              <a:t> M, Hayden JA, Cartwright JL. Acute cannabis consumption and motor vehicle collision risk: systematic review of observational studies and meta-analysis. Brit Med J 2012; 344:e536</a:t>
            </a:r>
          </a:p>
        </p:txBody>
      </p:sp>
      <p:pic>
        <p:nvPicPr>
          <p:cNvPr id="6" name="Picture 5">
            <a:extLst>
              <a:ext uri="{FF2B5EF4-FFF2-40B4-BE49-F238E27FC236}">
                <a16:creationId xmlns:a16="http://schemas.microsoft.com/office/drawing/2014/main" id="{A0F99D49-7113-904A-9387-F3AAF5AE29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474" y="189830"/>
            <a:ext cx="7769338" cy="5518610"/>
          </a:xfrm>
          <a:prstGeom prst="rect">
            <a:avLst/>
          </a:prstGeom>
        </p:spPr>
      </p:pic>
    </p:spTree>
    <p:extLst>
      <p:ext uri="{BB962C8B-B14F-4D97-AF65-F5344CB8AC3E}">
        <p14:creationId xmlns:p14="http://schemas.microsoft.com/office/powerpoint/2010/main" val="616425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C75D5F-BD6B-7E43-A726-22A6A5401F50}"/>
              </a:ext>
            </a:extLst>
          </p:cNvPr>
          <p:cNvSpPr>
            <a:spLocks noGrp="1"/>
          </p:cNvSpPr>
          <p:nvPr>
            <p:ph type="sldNum" sz="quarter" idx="12"/>
          </p:nvPr>
        </p:nvSpPr>
        <p:spPr/>
        <p:txBody>
          <a:bodyPr/>
          <a:lstStyle/>
          <a:p>
            <a:fld id="{EA5707C7-6956-490D-AF3B-71A380B217FE}" type="slidenum">
              <a:rPr lang="en-US" smtClean="0"/>
              <a:pPr/>
              <a:t>23</a:t>
            </a:fld>
            <a:endParaRPr lang="en-US"/>
          </a:p>
        </p:txBody>
      </p:sp>
      <p:pic>
        <p:nvPicPr>
          <p:cNvPr id="4" name="Picture 3">
            <a:extLst>
              <a:ext uri="{FF2B5EF4-FFF2-40B4-BE49-F238E27FC236}">
                <a16:creationId xmlns:a16="http://schemas.microsoft.com/office/drawing/2014/main" id="{945DB0D3-A34D-7B42-987A-4C8777915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61686"/>
            <a:ext cx="5562600" cy="6145348"/>
          </a:xfrm>
          <a:prstGeom prst="rect">
            <a:avLst/>
          </a:prstGeom>
        </p:spPr>
      </p:pic>
      <p:sp>
        <p:nvSpPr>
          <p:cNvPr id="5" name="Rectangle 4">
            <a:extLst>
              <a:ext uri="{FF2B5EF4-FFF2-40B4-BE49-F238E27FC236}">
                <a16:creationId xmlns:a16="http://schemas.microsoft.com/office/drawing/2014/main" id="{8D795DBB-4947-5E4D-9E97-C020F20D2FB3}"/>
              </a:ext>
            </a:extLst>
          </p:cNvPr>
          <p:cNvSpPr/>
          <p:nvPr/>
        </p:nvSpPr>
        <p:spPr>
          <a:xfrm>
            <a:off x="1527048" y="6263219"/>
            <a:ext cx="5638800" cy="276999"/>
          </a:xfrm>
          <a:prstGeom prst="rect">
            <a:avLst/>
          </a:prstGeom>
        </p:spPr>
        <p:txBody>
          <a:bodyPr wrap="square">
            <a:spAutoFit/>
          </a:bodyPr>
          <a:lstStyle/>
          <a:p>
            <a:r>
              <a:rPr lang="en-US" sz="1200" dirty="0"/>
              <a:t>Stewart K. High claims. Insurance Institute for Highway Safety Vo 52 No 4 June 22, 2017</a:t>
            </a:r>
          </a:p>
        </p:txBody>
      </p:sp>
    </p:spTree>
    <p:extLst>
      <p:ext uri="{BB962C8B-B14F-4D97-AF65-F5344CB8AC3E}">
        <p14:creationId xmlns:p14="http://schemas.microsoft.com/office/powerpoint/2010/main" val="1744176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8AA6B-36AB-6D45-9684-8946C00F8258}"/>
              </a:ext>
            </a:extLst>
          </p:cNvPr>
          <p:cNvSpPr>
            <a:spLocks noGrp="1"/>
          </p:cNvSpPr>
          <p:nvPr>
            <p:ph type="title"/>
          </p:nvPr>
        </p:nvSpPr>
        <p:spPr/>
        <p:txBody>
          <a:bodyPr>
            <a:normAutofit fontScale="90000"/>
          </a:bodyPr>
          <a:lstStyle/>
          <a:p>
            <a:r>
              <a:rPr lang="en-US" b="1" dirty="0">
                <a:solidFill>
                  <a:srgbClr val="FFFF00"/>
                </a:solidFill>
              </a:rPr>
              <a:t>Nat’l Academy of Science Conclusions</a:t>
            </a:r>
            <a:br>
              <a:rPr lang="en-US" b="1" dirty="0">
                <a:solidFill>
                  <a:srgbClr val="FFFF00"/>
                </a:solidFill>
              </a:rPr>
            </a:br>
            <a:r>
              <a:rPr lang="en-US" sz="2700" b="1" u="sng" dirty="0">
                <a:solidFill>
                  <a:srgbClr val="FFFF00"/>
                </a:solidFill>
              </a:rPr>
              <a:t>Conclusive</a:t>
            </a:r>
            <a:r>
              <a:rPr lang="en-US" sz="2700" b="1" dirty="0">
                <a:solidFill>
                  <a:srgbClr val="FFFF00"/>
                </a:solidFill>
              </a:rPr>
              <a:t> or </a:t>
            </a:r>
            <a:r>
              <a:rPr lang="en-US" sz="2700" b="1" u="sng" dirty="0">
                <a:solidFill>
                  <a:srgbClr val="FFFF00"/>
                </a:solidFill>
              </a:rPr>
              <a:t>substantial</a:t>
            </a:r>
            <a:r>
              <a:rPr lang="en-US" sz="2700" b="1" dirty="0">
                <a:solidFill>
                  <a:srgbClr val="FFFF00"/>
                </a:solidFill>
              </a:rPr>
              <a:t> evidence of the following:</a:t>
            </a:r>
            <a:endParaRPr lang="en-US" b="1" dirty="0">
              <a:solidFill>
                <a:srgbClr val="FFFF00"/>
              </a:solidFill>
            </a:endParaRPr>
          </a:p>
        </p:txBody>
      </p:sp>
      <p:sp>
        <p:nvSpPr>
          <p:cNvPr id="3" name="Content Placeholder 2">
            <a:extLst>
              <a:ext uri="{FF2B5EF4-FFF2-40B4-BE49-F238E27FC236}">
                <a16:creationId xmlns:a16="http://schemas.microsoft.com/office/drawing/2014/main" id="{65DFC78F-E893-9642-B699-C4579756EC7D}"/>
              </a:ext>
            </a:extLst>
          </p:cNvPr>
          <p:cNvSpPr>
            <a:spLocks noGrp="1"/>
          </p:cNvSpPr>
          <p:nvPr>
            <p:ph idx="1"/>
          </p:nvPr>
        </p:nvSpPr>
        <p:spPr/>
        <p:txBody>
          <a:bodyPr>
            <a:normAutofit fontScale="85000" lnSpcReduction="20000"/>
          </a:bodyPr>
          <a:lstStyle/>
          <a:p>
            <a:r>
              <a:rPr lang="en-US" dirty="0"/>
              <a:t>Effective to treat adult chronic pain,  chemotherapy anti-emetics, MS spasticity</a:t>
            </a:r>
          </a:p>
          <a:p>
            <a:r>
              <a:rPr lang="en-US" dirty="0"/>
              <a:t>Association with chronic bronchitis</a:t>
            </a:r>
          </a:p>
          <a:p>
            <a:r>
              <a:rPr lang="en-US" dirty="0">
                <a:solidFill>
                  <a:srgbClr val="FFC000"/>
                </a:solidFill>
              </a:rPr>
              <a:t>Increased risk of motor vehicle crashes</a:t>
            </a:r>
          </a:p>
          <a:p>
            <a:r>
              <a:rPr lang="en-US" dirty="0"/>
              <a:t>Lower birth weight</a:t>
            </a:r>
          </a:p>
          <a:p>
            <a:r>
              <a:rPr lang="en-US" dirty="0"/>
              <a:t>Development of schizophrenia or other psychoses</a:t>
            </a:r>
          </a:p>
          <a:p>
            <a:r>
              <a:rPr lang="en-US" dirty="0"/>
              <a:t>Problem cannabis use risks</a:t>
            </a:r>
          </a:p>
          <a:p>
            <a:pPr lvl="1"/>
            <a:r>
              <a:rPr lang="en-US" dirty="0"/>
              <a:t>Stimulant treatment of ADHD – NO</a:t>
            </a:r>
          </a:p>
          <a:p>
            <a:pPr lvl="1"/>
            <a:r>
              <a:rPr lang="en-US" dirty="0"/>
              <a:t>Being male and smoking cigarettes – YES</a:t>
            </a:r>
          </a:p>
          <a:p>
            <a:pPr lvl="1"/>
            <a:r>
              <a:rPr lang="en-US" dirty="0"/>
              <a:t>Initiating use at an early age – YES</a:t>
            </a:r>
          </a:p>
          <a:p>
            <a:pPr lvl="1"/>
            <a:r>
              <a:rPr lang="en-US" dirty="0"/>
              <a:t>Frequent use - YES </a:t>
            </a:r>
          </a:p>
        </p:txBody>
      </p:sp>
      <p:sp>
        <p:nvSpPr>
          <p:cNvPr id="4" name="Slide Number Placeholder 3">
            <a:extLst>
              <a:ext uri="{FF2B5EF4-FFF2-40B4-BE49-F238E27FC236}">
                <a16:creationId xmlns:a16="http://schemas.microsoft.com/office/drawing/2014/main" id="{78FF1D19-FFBE-3F40-9E47-8205F6442A52}"/>
              </a:ext>
            </a:extLst>
          </p:cNvPr>
          <p:cNvSpPr>
            <a:spLocks noGrp="1"/>
          </p:cNvSpPr>
          <p:nvPr>
            <p:ph type="sldNum" sz="quarter" idx="12"/>
          </p:nvPr>
        </p:nvSpPr>
        <p:spPr/>
        <p:txBody>
          <a:bodyPr/>
          <a:lstStyle/>
          <a:p>
            <a:fld id="{EA5707C7-6956-490D-AF3B-71A380B217FE}" type="slidenum">
              <a:rPr lang="en-US" smtClean="0"/>
              <a:pPr/>
              <a:t>24</a:t>
            </a:fld>
            <a:endParaRPr lang="en-US"/>
          </a:p>
        </p:txBody>
      </p:sp>
      <p:sp>
        <p:nvSpPr>
          <p:cNvPr id="5" name="Rectangle 4">
            <a:extLst>
              <a:ext uri="{FF2B5EF4-FFF2-40B4-BE49-F238E27FC236}">
                <a16:creationId xmlns:a16="http://schemas.microsoft.com/office/drawing/2014/main" id="{CEAFDE53-36A7-FE4E-8F18-625C3E594EA3}"/>
              </a:ext>
            </a:extLst>
          </p:cNvPr>
          <p:cNvSpPr/>
          <p:nvPr/>
        </p:nvSpPr>
        <p:spPr>
          <a:xfrm>
            <a:off x="1066800" y="5871245"/>
            <a:ext cx="6934200" cy="461665"/>
          </a:xfrm>
          <a:prstGeom prst="rect">
            <a:avLst/>
          </a:prstGeom>
        </p:spPr>
        <p:txBody>
          <a:bodyPr wrap="square">
            <a:spAutoFit/>
          </a:bodyPr>
          <a:lstStyle/>
          <a:p>
            <a:r>
              <a:rPr lang="en-US" sz="1200" dirty="0"/>
              <a:t>The Health Effects of Cannabis and Cannabinoids: The Current State of Evidence and Recommendations for Research. Nat'l Academies of Sciences 2017</a:t>
            </a:r>
          </a:p>
        </p:txBody>
      </p:sp>
    </p:spTree>
    <p:extLst>
      <p:ext uri="{BB962C8B-B14F-4D97-AF65-F5344CB8AC3E}">
        <p14:creationId xmlns:p14="http://schemas.microsoft.com/office/powerpoint/2010/main" val="400773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35A1A-1E24-9045-8C68-936926A4DBD1}"/>
              </a:ext>
            </a:extLst>
          </p:cNvPr>
          <p:cNvSpPr>
            <a:spLocks noGrp="1"/>
          </p:cNvSpPr>
          <p:nvPr>
            <p:ph type="title"/>
          </p:nvPr>
        </p:nvSpPr>
        <p:spPr/>
        <p:txBody>
          <a:bodyPr>
            <a:normAutofit/>
          </a:bodyPr>
          <a:lstStyle/>
          <a:p>
            <a:r>
              <a:rPr lang="en-US" sz="3600" b="1" dirty="0">
                <a:solidFill>
                  <a:srgbClr val="FFFF00"/>
                </a:solidFill>
              </a:rPr>
              <a:t>Canadian Marijuana Impairment Costs</a:t>
            </a:r>
          </a:p>
        </p:txBody>
      </p:sp>
      <p:sp>
        <p:nvSpPr>
          <p:cNvPr id="3" name="Content Placeholder 2">
            <a:extLst>
              <a:ext uri="{FF2B5EF4-FFF2-40B4-BE49-F238E27FC236}">
                <a16:creationId xmlns:a16="http://schemas.microsoft.com/office/drawing/2014/main" id="{4B37ABEE-1C44-B544-A09D-FFEEF10EC5A3}"/>
              </a:ext>
            </a:extLst>
          </p:cNvPr>
          <p:cNvSpPr>
            <a:spLocks noGrp="1"/>
          </p:cNvSpPr>
          <p:nvPr>
            <p:ph idx="1"/>
          </p:nvPr>
        </p:nvSpPr>
        <p:spPr/>
        <p:txBody>
          <a:bodyPr/>
          <a:lstStyle/>
          <a:p>
            <a:r>
              <a:rPr lang="en-US" dirty="0"/>
              <a:t>Canada records DUI charges by substances</a:t>
            </a:r>
          </a:p>
          <a:p>
            <a:r>
              <a:rPr lang="en-US" dirty="0"/>
              <a:t>”cannabis-attributable traffic collisions”:</a:t>
            </a:r>
          </a:p>
          <a:p>
            <a:pPr lvl="1"/>
            <a:r>
              <a:rPr lang="en-US" dirty="0"/>
              <a:t>Caused 75 deaths</a:t>
            </a:r>
          </a:p>
          <a:p>
            <a:pPr lvl="1"/>
            <a:r>
              <a:rPr lang="en-US" dirty="0"/>
              <a:t>Caused 4,407 injuries</a:t>
            </a:r>
          </a:p>
          <a:p>
            <a:pPr lvl="1"/>
            <a:r>
              <a:rPr lang="en-US" dirty="0"/>
              <a:t>7,794 people involved in property damage crashes</a:t>
            </a:r>
          </a:p>
          <a:p>
            <a:pPr lvl="1"/>
            <a:r>
              <a:rPr lang="en-US" dirty="0"/>
              <a:t>Total costs in 2012: CDN$1,094,972,062</a:t>
            </a:r>
          </a:p>
          <a:p>
            <a:pPr lvl="1"/>
            <a:endParaRPr lang="en-US" dirty="0"/>
          </a:p>
        </p:txBody>
      </p:sp>
      <p:sp>
        <p:nvSpPr>
          <p:cNvPr id="4" name="Slide Number Placeholder 3">
            <a:extLst>
              <a:ext uri="{FF2B5EF4-FFF2-40B4-BE49-F238E27FC236}">
                <a16:creationId xmlns:a16="http://schemas.microsoft.com/office/drawing/2014/main" id="{195E9E05-9CFA-1742-B7AE-3D0ACA30561B}"/>
              </a:ext>
            </a:extLst>
          </p:cNvPr>
          <p:cNvSpPr>
            <a:spLocks noGrp="1"/>
          </p:cNvSpPr>
          <p:nvPr>
            <p:ph type="sldNum" sz="quarter" idx="12"/>
          </p:nvPr>
        </p:nvSpPr>
        <p:spPr/>
        <p:txBody>
          <a:bodyPr/>
          <a:lstStyle/>
          <a:p>
            <a:fld id="{EA5707C7-6956-490D-AF3B-71A380B217FE}" type="slidenum">
              <a:rPr lang="en-US" smtClean="0"/>
              <a:pPr/>
              <a:t>25</a:t>
            </a:fld>
            <a:endParaRPr lang="en-US"/>
          </a:p>
        </p:txBody>
      </p:sp>
      <p:sp>
        <p:nvSpPr>
          <p:cNvPr id="5" name="Rectangle 4">
            <a:extLst>
              <a:ext uri="{FF2B5EF4-FFF2-40B4-BE49-F238E27FC236}">
                <a16:creationId xmlns:a16="http://schemas.microsoft.com/office/drawing/2014/main" id="{A7D58D93-CD0C-194F-910B-FB56C3040AC6}"/>
              </a:ext>
            </a:extLst>
          </p:cNvPr>
          <p:cNvSpPr/>
          <p:nvPr/>
        </p:nvSpPr>
        <p:spPr>
          <a:xfrm>
            <a:off x="1066800" y="5410200"/>
            <a:ext cx="6781800" cy="461665"/>
          </a:xfrm>
          <a:prstGeom prst="rect">
            <a:avLst/>
          </a:prstGeom>
        </p:spPr>
        <p:txBody>
          <a:bodyPr wrap="square">
            <a:spAutoFit/>
          </a:bodyPr>
          <a:lstStyle/>
          <a:p>
            <a:r>
              <a:rPr lang="en-US" sz="1200" dirty="0" err="1"/>
              <a:t>Wettlaufer</a:t>
            </a:r>
            <a:r>
              <a:rPr lang="en-US" sz="1200" dirty="0"/>
              <a:t> A, </a:t>
            </a:r>
            <a:r>
              <a:rPr lang="en-US" sz="1200" dirty="0" err="1"/>
              <a:t>Florica</a:t>
            </a:r>
            <a:r>
              <a:rPr lang="en-US" sz="1200" dirty="0"/>
              <a:t> R, </a:t>
            </a:r>
            <a:r>
              <a:rPr lang="en-US" sz="1200" dirty="0" err="1"/>
              <a:t>Asbridge</a:t>
            </a:r>
            <a:r>
              <a:rPr lang="en-US" sz="1200" dirty="0"/>
              <a:t> M et al. Estimating the harms and costs of cannabis-attributable collisions in the Canadian provinces. Drug and Alcohol Dependence 173 (2017) 185-9190</a:t>
            </a:r>
          </a:p>
        </p:txBody>
      </p:sp>
    </p:spTree>
    <p:extLst>
      <p:ext uri="{BB962C8B-B14F-4D97-AF65-F5344CB8AC3E}">
        <p14:creationId xmlns:p14="http://schemas.microsoft.com/office/powerpoint/2010/main" val="412193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77312A-C1BD-614C-AAA7-73AEE3E43BAD}"/>
              </a:ext>
            </a:extLst>
          </p:cNvPr>
          <p:cNvSpPr>
            <a:spLocks noGrp="1"/>
          </p:cNvSpPr>
          <p:nvPr>
            <p:ph type="sldNum" sz="quarter" idx="12"/>
          </p:nvPr>
        </p:nvSpPr>
        <p:spPr/>
        <p:txBody>
          <a:bodyPr/>
          <a:lstStyle/>
          <a:p>
            <a:fld id="{EA5707C7-6956-490D-AF3B-71A380B217FE}" type="slidenum">
              <a:rPr lang="en-US" smtClean="0"/>
              <a:pPr/>
              <a:t>26</a:t>
            </a:fld>
            <a:endParaRPr lang="en-US"/>
          </a:p>
        </p:txBody>
      </p:sp>
      <p:pic>
        <p:nvPicPr>
          <p:cNvPr id="4" name="Picture 3">
            <a:extLst>
              <a:ext uri="{FF2B5EF4-FFF2-40B4-BE49-F238E27FC236}">
                <a16:creationId xmlns:a16="http://schemas.microsoft.com/office/drawing/2014/main" id="{3707A6BE-C7E7-BD41-AFDC-F220052F3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 y="0"/>
            <a:ext cx="9144000" cy="5809226"/>
          </a:xfrm>
          <a:prstGeom prst="rect">
            <a:avLst/>
          </a:prstGeom>
        </p:spPr>
      </p:pic>
      <p:sp>
        <p:nvSpPr>
          <p:cNvPr id="5" name="Rectangle 4">
            <a:extLst>
              <a:ext uri="{FF2B5EF4-FFF2-40B4-BE49-F238E27FC236}">
                <a16:creationId xmlns:a16="http://schemas.microsoft.com/office/drawing/2014/main" id="{B9CED26D-404C-7246-A43A-2356E927E595}"/>
              </a:ext>
            </a:extLst>
          </p:cNvPr>
          <p:cNvSpPr/>
          <p:nvPr/>
        </p:nvSpPr>
        <p:spPr>
          <a:xfrm>
            <a:off x="762000" y="5959393"/>
            <a:ext cx="7391400" cy="461665"/>
          </a:xfrm>
          <a:prstGeom prst="rect">
            <a:avLst/>
          </a:prstGeom>
        </p:spPr>
        <p:txBody>
          <a:bodyPr wrap="square">
            <a:spAutoFit/>
          </a:bodyPr>
          <a:lstStyle/>
          <a:p>
            <a:r>
              <a:rPr lang="en-US" sz="1200" dirty="0" err="1"/>
              <a:t>Hels</a:t>
            </a:r>
            <a:r>
              <a:rPr lang="en-US" sz="1200" dirty="0"/>
              <a:t> T, </a:t>
            </a:r>
            <a:r>
              <a:rPr lang="en-US" sz="1200" dirty="0" err="1"/>
              <a:t>Berhoft</a:t>
            </a:r>
            <a:r>
              <a:rPr lang="en-US" sz="1200" dirty="0"/>
              <a:t> IM. Risk of serious injury and death for drivers positive for drugs. [Sound/Visual production (digital)]. DRUID Final conference, Cologne, Germany 27/09/2011</a:t>
            </a:r>
          </a:p>
        </p:txBody>
      </p:sp>
    </p:spTree>
    <p:extLst>
      <p:ext uri="{BB962C8B-B14F-4D97-AF65-F5344CB8AC3E}">
        <p14:creationId xmlns:p14="http://schemas.microsoft.com/office/powerpoint/2010/main" val="877328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2B5D-6F75-3D49-8355-BB296FA32026}"/>
              </a:ext>
            </a:extLst>
          </p:cNvPr>
          <p:cNvSpPr>
            <a:spLocks noGrp="1"/>
          </p:cNvSpPr>
          <p:nvPr>
            <p:ph type="title"/>
          </p:nvPr>
        </p:nvSpPr>
        <p:spPr/>
        <p:txBody>
          <a:bodyPr/>
          <a:lstStyle/>
          <a:p>
            <a:r>
              <a:rPr lang="en-US" b="1" dirty="0">
                <a:solidFill>
                  <a:srgbClr val="FFFF00"/>
                </a:solidFill>
              </a:rPr>
              <a:t>Contrary reports</a:t>
            </a:r>
            <a:endParaRPr lang="en-US" dirty="0"/>
          </a:p>
        </p:txBody>
      </p:sp>
      <p:sp>
        <p:nvSpPr>
          <p:cNvPr id="3" name="Slide Number Placeholder 2">
            <a:extLst>
              <a:ext uri="{FF2B5EF4-FFF2-40B4-BE49-F238E27FC236}">
                <a16:creationId xmlns:a16="http://schemas.microsoft.com/office/drawing/2014/main" id="{01479E02-4A23-0E40-A9C8-E1E78648EC58}"/>
              </a:ext>
            </a:extLst>
          </p:cNvPr>
          <p:cNvSpPr>
            <a:spLocks noGrp="1"/>
          </p:cNvSpPr>
          <p:nvPr>
            <p:ph type="sldNum" sz="quarter" idx="12"/>
          </p:nvPr>
        </p:nvSpPr>
        <p:spPr/>
        <p:txBody>
          <a:bodyPr/>
          <a:lstStyle/>
          <a:p>
            <a:fld id="{EA5707C7-6956-490D-AF3B-71A380B217FE}" type="slidenum">
              <a:rPr lang="en-US" smtClean="0"/>
              <a:pPr/>
              <a:t>27</a:t>
            </a:fld>
            <a:endParaRPr lang="en-US"/>
          </a:p>
        </p:txBody>
      </p:sp>
      <p:pic>
        <p:nvPicPr>
          <p:cNvPr id="4" name="Picture 3">
            <a:extLst>
              <a:ext uri="{FF2B5EF4-FFF2-40B4-BE49-F238E27FC236}">
                <a16:creationId xmlns:a16="http://schemas.microsoft.com/office/drawing/2014/main" id="{0E24C521-5652-FA46-B7DF-0F1064D87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58" y="1159166"/>
            <a:ext cx="8354366" cy="2864353"/>
          </a:xfrm>
          <a:prstGeom prst="rect">
            <a:avLst/>
          </a:prstGeom>
        </p:spPr>
      </p:pic>
      <p:pic>
        <p:nvPicPr>
          <p:cNvPr id="5" name="Picture 4">
            <a:extLst>
              <a:ext uri="{FF2B5EF4-FFF2-40B4-BE49-F238E27FC236}">
                <a16:creationId xmlns:a16="http://schemas.microsoft.com/office/drawing/2014/main" id="{BB4C3CDE-4539-B440-8A55-D99D346E61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4114800"/>
            <a:ext cx="4665472" cy="2464158"/>
          </a:xfrm>
          <a:prstGeom prst="rect">
            <a:avLst/>
          </a:prstGeom>
        </p:spPr>
      </p:pic>
      <p:sp>
        <p:nvSpPr>
          <p:cNvPr id="6" name="Rounded Rectangle 5">
            <a:extLst>
              <a:ext uri="{FF2B5EF4-FFF2-40B4-BE49-F238E27FC236}">
                <a16:creationId xmlns:a16="http://schemas.microsoft.com/office/drawing/2014/main" id="{1A0E91C7-A61B-7C40-84B1-44AE2660033D}"/>
              </a:ext>
            </a:extLst>
          </p:cNvPr>
          <p:cNvSpPr/>
          <p:nvPr/>
        </p:nvSpPr>
        <p:spPr>
          <a:xfrm>
            <a:off x="304800" y="5562600"/>
            <a:ext cx="4419600" cy="976312"/>
          </a:xfrm>
          <a:prstGeom prst="roundRect">
            <a:avLst/>
          </a:prstGeom>
          <a:solidFill>
            <a:srgbClr val="FFFF00">
              <a:alpha val="20000"/>
            </a:srgbClr>
          </a:solidFill>
          <a:ln>
            <a:solidFill>
              <a:srgbClr val="385D8A">
                <a:alpha val="2117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5F4C7D8-E06D-AB4E-A927-74C7DE6C8C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1461" y="3124200"/>
            <a:ext cx="2793634" cy="3567458"/>
          </a:xfrm>
          <a:prstGeom prst="rect">
            <a:avLst/>
          </a:prstGeom>
        </p:spPr>
      </p:pic>
    </p:spTree>
    <p:extLst>
      <p:ext uri="{BB962C8B-B14F-4D97-AF65-F5344CB8AC3E}">
        <p14:creationId xmlns:p14="http://schemas.microsoft.com/office/powerpoint/2010/main" val="1506107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6C03F-FAC6-E249-828C-32A75FD50039}"/>
              </a:ext>
            </a:extLst>
          </p:cNvPr>
          <p:cNvSpPr>
            <a:spLocks noGrp="1"/>
          </p:cNvSpPr>
          <p:nvPr>
            <p:ph type="title"/>
          </p:nvPr>
        </p:nvSpPr>
        <p:spPr/>
        <p:txBody>
          <a:bodyPr/>
          <a:lstStyle/>
          <a:p>
            <a:r>
              <a:rPr lang="en-US" b="1" dirty="0">
                <a:solidFill>
                  <a:srgbClr val="FFFF00"/>
                </a:solidFill>
              </a:rPr>
              <a:t>The facts:</a:t>
            </a:r>
          </a:p>
        </p:txBody>
      </p:sp>
      <p:sp>
        <p:nvSpPr>
          <p:cNvPr id="3" name="Content Placeholder 2">
            <a:extLst>
              <a:ext uri="{FF2B5EF4-FFF2-40B4-BE49-F238E27FC236}">
                <a16:creationId xmlns:a16="http://schemas.microsoft.com/office/drawing/2014/main" id="{6A51A5D8-CE30-2840-88DB-DBCE0E4B9A71}"/>
              </a:ext>
            </a:extLst>
          </p:cNvPr>
          <p:cNvSpPr>
            <a:spLocks noGrp="1"/>
          </p:cNvSpPr>
          <p:nvPr>
            <p:ph idx="1"/>
          </p:nvPr>
        </p:nvSpPr>
        <p:spPr>
          <a:xfrm>
            <a:off x="457200" y="1600200"/>
            <a:ext cx="4419600" cy="4525963"/>
          </a:xfrm>
        </p:spPr>
        <p:txBody>
          <a:bodyPr>
            <a:normAutofit/>
          </a:bodyPr>
          <a:lstStyle/>
          <a:p>
            <a:r>
              <a:rPr lang="en-US" sz="2400" dirty="0"/>
              <a:t>Failure to find a link is not the same as finding there is no link.</a:t>
            </a:r>
          </a:p>
          <a:p>
            <a:r>
              <a:rPr lang="en-US" sz="2400" dirty="0"/>
              <a:t>The study failed to find a statistically significant link between </a:t>
            </a:r>
            <a:r>
              <a:rPr lang="en-US" sz="2400" u="sng" dirty="0"/>
              <a:t>any </a:t>
            </a:r>
            <a:r>
              <a:rPr lang="en-US" sz="2400" dirty="0"/>
              <a:t>drug (except alcohol) and crashes – the study was flawed.</a:t>
            </a:r>
          </a:p>
          <a:p>
            <a:r>
              <a:rPr lang="en-US" sz="2400" dirty="0"/>
              <a:t>The study’s conclusion stated:</a:t>
            </a:r>
          </a:p>
          <a:p>
            <a:endParaRPr lang="en-US" sz="2400" dirty="0"/>
          </a:p>
        </p:txBody>
      </p:sp>
      <p:sp>
        <p:nvSpPr>
          <p:cNvPr id="4" name="Slide Number Placeholder 3">
            <a:extLst>
              <a:ext uri="{FF2B5EF4-FFF2-40B4-BE49-F238E27FC236}">
                <a16:creationId xmlns:a16="http://schemas.microsoft.com/office/drawing/2014/main" id="{6D5FC451-C67A-3A4F-A115-D42C8649436C}"/>
              </a:ext>
            </a:extLst>
          </p:cNvPr>
          <p:cNvSpPr>
            <a:spLocks noGrp="1"/>
          </p:cNvSpPr>
          <p:nvPr>
            <p:ph type="sldNum" sz="quarter" idx="12"/>
          </p:nvPr>
        </p:nvSpPr>
        <p:spPr/>
        <p:txBody>
          <a:bodyPr/>
          <a:lstStyle/>
          <a:p>
            <a:fld id="{EA5707C7-6956-490D-AF3B-71A380B217FE}" type="slidenum">
              <a:rPr lang="en-US" smtClean="0"/>
              <a:pPr/>
              <a:t>28</a:t>
            </a:fld>
            <a:endParaRPr lang="en-US"/>
          </a:p>
        </p:txBody>
      </p:sp>
      <p:pic>
        <p:nvPicPr>
          <p:cNvPr id="5" name="Picture 4">
            <a:extLst>
              <a:ext uri="{FF2B5EF4-FFF2-40B4-BE49-F238E27FC236}">
                <a16:creationId xmlns:a16="http://schemas.microsoft.com/office/drawing/2014/main" id="{8681E503-3868-6748-9D89-5D7351A5FB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2095064"/>
            <a:ext cx="3755136" cy="2385655"/>
          </a:xfrm>
          <a:prstGeom prst="rect">
            <a:avLst/>
          </a:prstGeom>
        </p:spPr>
      </p:pic>
      <p:sp>
        <p:nvSpPr>
          <p:cNvPr id="7" name="TextBox 6">
            <a:extLst>
              <a:ext uri="{FF2B5EF4-FFF2-40B4-BE49-F238E27FC236}">
                <a16:creationId xmlns:a16="http://schemas.microsoft.com/office/drawing/2014/main" id="{45A9AB85-7D01-DE41-907D-DB272A6629CA}"/>
              </a:ext>
            </a:extLst>
          </p:cNvPr>
          <p:cNvSpPr txBox="1"/>
          <p:nvPr/>
        </p:nvSpPr>
        <p:spPr>
          <a:xfrm>
            <a:off x="952500" y="4758354"/>
            <a:ext cx="7239000" cy="1384995"/>
          </a:xfrm>
          <a:prstGeom prst="rect">
            <a:avLst/>
          </a:prstGeom>
          <a:noFill/>
        </p:spPr>
        <p:txBody>
          <a:bodyPr wrap="square" rtlCol="0">
            <a:spAutoFit/>
          </a:bodyPr>
          <a:lstStyle/>
          <a:p>
            <a:pPr marL="400050" lvl="1" indent="0">
              <a:buNone/>
            </a:pPr>
            <a:r>
              <a:rPr lang="en-US" sz="2800" dirty="0">
                <a:solidFill>
                  <a:schemeClr val="accent6">
                    <a:lumMod val="20000"/>
                    <a:lumOff val="80000"/>
                  </a:schemeClr>
                </a:solidFill>
              </a:rPr>
              <a:t>“This study should not be interpreted to mean that it is safe for individuals who have used substances to operate a vehicle.” </a:t>
            </a:r>
          </a:p>
        </p:txBody>
      </p:sp>
    </p:spTree>
    <p:extLst>
      <p:ext uri="{BB962C8B-B14F-4D97-AF65-F5344CB8AC3E}">
        <p14:creationId xmlns:p14="http://schemas.microsoft.com/office/powerpoint/2010/main" val="2108605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5BA7D-E11D-A94D-8CAE-0294DCD9D3D5}"/>
              </a:ext>
            </a:extLst>
          </p:cNvPr>
          <p:cNvSpPr>
            <a:spLocks noGrp="1"/>
          </p:cNvSpPr>
          <p:nvPr>
            <p:ph type="title"/>
          </p:nvPr>
        </p:nvSpPr>
        <p:spPr/>
        <p:txBody>
          <a:bodyPr/>
          <a:lstStyle/>
          <a:p>
            <a:r>
              <a:rPr lang="en-US" b="1" dirty="0">
                <a:solidFill>
                  <a:srgbClr val="FFFF00"/>
                </a:solidFill>
              </a:rPr>
              <a:t>Political deception</a:t>
            </a:r>
          </a:p>
        </p:txBody>
      </p:sp>
      <p:sp>
        <p:nvSpPr>
          <p:cNvPr id="3" name="Content Placeholder 2">
            <a:extLst>
              <a:ext uri="{FF2B5EF4-FFF2-40B4-BE49-F238E27FC236}">
                <a16:creationId xmlns:a16="http://schemas.microsoft.com/office/drawing/2014/main" id="{B614B707-F8F9-EC4F-BD9C-81924F3889EC}"/>
              </a:ext>
            </a:extLst>
          </p:cNvPr>
          <p:cNvSpPr>
            <a:spLocks noGrp="1"/>
          </p:cNvSpPr>
          <p:nvPr>
            <p:ph idx="1"/>
          </p:nvPr>
        </p:nvSpPr>
        <p:spPr/>
        <p:txBody>
          <a:bodyPr>
            <a:normAutofit/>
          </a:bodyPr>
          <a:lstStyle/>
          <a:p>
            <a:r>
              <a:rPr lang="en-US" dirty="0"/>
              <a:t>Hickenlooper/Coffman claim:</a:t>
            </a:r>
          </a:p>
          <a:p>
            <a:pPr marL="400050" lvl="1" indent="0">
              <a:buNone/>
            </a:pPr>
            <a:r>
              <a:rPr lang="en-US" sz="2000" dirty="0"/>
              <a:t>"In the first six months of 2017, the number of drivers the Colorado State Patrol considered impaired by marijuana dropped 21% compared to the first six months of 2016.”</a:t>
            </a:r>
          </a:p>
          <a:p>
            <a:r>
              <a:rPr lang="en-US" dirty="0"/>
              <a:t>But:</a:t>
            </a:r>
          </a:p>
          <a:p>
            <a:endParaRPr lang="en-US" dirty="0"/>
          </a:p>
          <a:p>
            <a:endParaRPr lang="en-US" dirty="0"/>
          </a:p>
          <a:p>
            <a:pPr marL="457200" lvl="1" indent="0">
              <a:buNone/>
            </a:pPr>
            <a:r>
              <a:rPr lang="en-US" sz="2400" dirty="0"/>
              <a:t>Trend slightly up since start of data collection in 2014.</a:t>
            </a:r>
          </a:p>
          <a:p>
            <a:pPr marL="457200" lvl="1" indent="0">
              <a:buNone/>
            </a:pPr>
            <a:endParaRPr lang="en-US" sz="2400" dirty="0"/>
          </a:p>
          <a:p>
            <a:pPr marL="0" indent="0">
              <a:buNone/>
            </a:pPr>
            <a:endParaRPr lang="en-US" dirty="0"/>
          </a:p>
        </p:txBody>
      </p:sp>
      <p:sp>
        <p:nvSpPr>
          <p:cNvPr id="4" name="Slide Number Placeholder 3">
            <a:extLst>
              <a:ext uri="{FF2B5EF4-FFF2-40B4-BE49-F238E27FC236}">
                <a16:creationId xmlns:a16="http://schemas.microsoft.com/office/drawing/2014/main" id="{67AAA2E1-CB6B-3648-A91A-03B766894224}"/>
              </a:ext>
            </a:extLst>
          </p:cNvPr>
          <p:cNvSpPr>
            <a:spLocks noGrp="1"/>
          </p:cNvSpPr>
          <p:nvPr>
            <p:ph type="sldNum" sz="quarter" idx="12"/>
          </p:nvPr>
        </p:nvSpPr>
        <p:spPr/>
        <p:txBody>
          <a:bodyPr/>
          <a:lstStyle/>
          <a:p>
            <a:fld id="{EA5707C7-6956-490D-AF3B-71A380B217FE}" type="slidenum">
              <a:rPr lang="en-US" smtClean="0"/>
              <a:pPr/>
              <a:t>29</a:t>
            </a:fld>
            <a:endParaRPr lang="en-US"/>
          </a:p>
        </p:txBody>
      </p:sp>
      <p:graphicFrame>
        <p:nvGraphicFramePr>
          <p:cNvPr id="5" name="Table 4">
            <a:extLst>
              <a:ext uri="{FF2B5EF4-FFF2-40B4-BE49-F238E27FC236}">
                <a16:creationId xmlns:a16="http://schemas.microsoft.com/office/drawing/2014/main" id="{27BC67CB-DE5F-6943-81FB-DF7A9C4C10A8}"/>
              </a:ext>
            </a:extLst>
          </p:cNvPr>
          <p:cNvGraphicFramePr>
            <a:graphicFrameLocks noGrp="1"/>
          </p:cNvGraphicFramePr>
          <p:nvPr>
            <p:extLst/>
          </p:nvPr>
        </p:nvGraphicFramePr>
        <p:xfrm>
          <a:off x="1524000" y="3609833"/>
          <a:ext cx="6477001" cy="1271386"/>
        </p:xfrm>
        <a:graphic>
          <a:graphicData uri="http://schemas.openxmlformats.org/drawingml/2006/table">
            <a:tbl>
              <a:tblPr firstRow="1" bandRow="1">
                <a:tableStyleId>{5C22544A-7EE6-4342-B048-85BDC9FD1C3A}</a:tableStyleId>
              </a:tblPr>
              <a:tblGrid>
                <a:gridCol w="3352800">
                  <a:extLst>
                    <a:ext uri="{9D8B030D-6E8A-4147-A177-3AD203B41FA5}">
                      <a16:colId xmlns:a16="http://schemas.microsoft.com/office/drawing/2014/main" val="4024465296"/>
                    </a:ext>
                  </a:extLst>
                </a:gridCol>
                <a:gridCol w="838200">
                  <a:extLst>
                    <a:ext uri="{9D8B030D-6E8A-4147-A177-3AD203B41FA5}">
                      <a16:colId xmlns:a16="http://schemas.microsoft.com/office/drawing/2014/main" val="847465477"/>
                    </a:ext>
                  </a:extLst>
                </a:gridCol>
                <a:gridCol w="762000">
                  <a:extLst>
                    <a:ext uri="{9D8B030D-6E8A-4147-A177-3AD203B41FA5}">
                      <a16:colId xmlns:a16="http://schemas.microsoft.com/office/drawing/2014/main" val="1066937536"/>
                    </a:ext>
                  </a:extLst>
                </a:gridCol>
                <a:gridCol w="762000">
                  <a:extLst>
                    <a:ext uri="{9D8B030D-6E8A-4147-A177-3AD203B41FA5}">
                      <a16:colId xmlns:a16="http://schemas.microsoft.com/office/drawing/2014/main" val="2154989545"/>
                    </a:ext>
                  </a:extLst>
                </a:gridCol>
                <a:gridCol w="762001">
                  <a:extLst>
                    <a:ext uri="{9D8B030D-6E8A-4147-A177-3AD203B41FA5}">
                      <a16:colId xmlns:a16="http://schemas.microsoft.com/office/drawing/2014/main" val="2519830741"/>
                    </a:ext>
                  </a:extLst>
                </a:gridCol>
              </a:tblGrid>
              <a:tr h="308495">
                <a:tc>
                  <a:txBody>
                    <a:bodyPr/>
                    <a:lstStyle/>
                    <a:p>
                      <a:endParaRPr lang="en-US" dirty="0"/>
                    </a:p>
                  </a:txBody>
                  <a:tcPr/>
                </a:tc>
                <a:tc>
                  <a:txBody>
                    <a:bodyPr/>
                    <a:lstStyle/>
                    <a:p>
                      <a:r>
                        <a:rPr lang="en-US" dirty="0"/>
                        <a:t>2014</a:t>
                      </a:r>
                    </a:p>
                  </a:txBody>
                  <a:tcPr/>
                </a:tc>
                <a:tc>
                  <a:txBody>
                    <a:bodyPr/>
                    <a:lstStyle/>
                    <a:p>
                      <a:r>
                        <a:rPr lang="en-US" dirty="0"/>
                        <a:t>2015</a:t>
                      </a:r>
                    </a:p>
                  </a:txBody>
                  <a:tcPr/>
                </a:tc>
                <a:tc>
                  <a:txBody>
                    <a:bodyPr/>
                    <a:lstStyle/>
                    <a:p>
                      <a:r>
                        <a:rPr lang="en-US" dirty="0"/>
                        <a:t>2016</a:t>
                      </a:r>
                    </a:p>
                  </a:txBody>
                  <a:tcPr/>
                </a:tc>
                <a:tc>
                  <a:txBody>
                    <a:bodyPr/>
                    <a:lstStyle/>
                    <a:p>
                      <a:r>
                        <a:rPr lang="en-US" dirty="0"/>
                        <a:t>2017</a:t>
                      </a:r>
                    </a:p>
                  </a:txBody>
                  <a:tcPr/>
                </a:tc>
                <a:extLst>
                  <a:ext uri="{0D108BD9-81ED-4DB2-BD59-A6C34878D82A}">
                    <a16:rowId xmlns:a16="http://schemas.microsoft.com/office/drawing/2014/main" val="849096318"/>
                  </a:ext>
                </a:extLst>
              </a:tr>
              <a:tr h="308495">
                <a:tc>
                  <a:txBody>
                    <a:bodyPr/>
                    <a:lstStyle/>
                    <a:p>
                      <a:r>
                        <a:rPr lang="en-US" sz="1400" dirty="0"/>
                        <a:t>Total marijuana citations</a:t>
                      </a:r>
                    </a:p>
                  </a:txBody>
                  <a:tcPr/>
                </a:tc>
                <a:tc>
                  <a:txBody>
                    <a:bodyPr/>
                    <a:lstStyle/>
                    <a:p>
                      <a:r>
                        <a:rPr lang="en-US" dirty="0"/>
                        <a:t>674</a:t>
                      </a:r>
                    </a:p>
                  </a:txBody>
                  <a:tcPr/>
                </a:tc>
                <a:tc>
                  <a:txBody>
                    <a:bodyPr/>
                    <a:lstStyle/>
                    <a:p>
                      <a:r>
                        <a:rPr lang="en-US" dirty="0"/>
                        <a:t>641</a:t>
                      </a:r>
                    </a:p>
                  </a:txBody>
                  <a:tcPr/>
                </a:tc>
                <a:tc>
                  <a:txBody>
                    <a:bodyPr/>
                    <a:lstStyle/>
                    <a:p>
                      <a:r>
                        <a:rPr lang="en-US" dirty="0"/>
                        <a:t>780</a:t>
                      </a:r>
                    </a:p>
                  </a:txBody>
                  <a:tcPr/>
                </a:tc>
                <a:tc>
                  <a:txBody>
                    <a:bodyPr/>
                    <a:lstStyle/>
                    <a:p>
                      <a:r>
                        <a:rPr lang="en-US" dirty="0"/>
                        <a:t>719</a:t>
                      </a:r>
                    </a:p>
                  </a:txBody>
                  <a:tcPr/>
                </a:tc>
                <a:extLst>
                  <a:ext uri="{0D108BD9-81ED-4DB2-BD59-A6C34878D82A}">
                    <a16:rowId xmlns:a16="http://schemas.microsoft.com/office/drawing/2014/main" val="2640491558"/>
                  </a:ext>
                </a:extLst>
              </a:tr>
              <a:tr h="539866">
                <a:tc>
                  <a:txBody>
                    <a:bodyPr/>
                    <a:lstStyle/>
                    <a:p>
                      <a:r>
                        <a:rPr lang="en-US" sz="1400" dirty="0"/>
                        <a:t>Marijuana as % of total DUI/DUID citations</a:t>
                      </a:r>
                    </a:p>
                  </a:txBody>
                  <a:tcPr/>
                </a:tc>
                <a:tc>
                  <a:txBody>
                    <a:bodyPr/>
                    <a:lstStyle/>
                    <a:p>
                      <a:r>
                        <a:rPr lang="en-US" dirty="0"/>
                        <a:t>14.6%</a:t>
                      </a:r>
                    </a:p>
                  </a:txBody>
                  <a:tcPr/>
                </a:tc>
                <a:tc>
                  <a:txBody>
                    <a:bodyPr/>
                    <a:lstStyle/>
                    <a:p>
                      <a:r>
                        <a:rPr lang="en-US" dirty="0"/>
                        <a:t>13.4%</a:t>
                      </a:r>
                    </a:p>
                  </a:txBody>
                  <a:tcPr/>
                </a:tc>
                <a:tc>
                  <a:txBody>
                    <a:bodyPr/>
                    <a:lstStyle/>
                    <a:p>
                      <a:r>
                        <a:rPr lang="en-US" dirty="0"/>
                        <a:t>16.9%</a:t>
                      </a:r>
                    </a:p>
                  </a:txBody>
                  <a:tcPr/>
                </a:tc>
                <a:tc>
                  <a:txBody>
                    <a:bodyPr/>
                    <a:lstStyle/>
                    <a:p>
                      <a:r>
                        <a:rPr lang="en-US" dirty="0"/>
                        <a:t>14.8%</a:t>
                      </a:r>
                    </a:p>
                  </a:txBody>
                  <a:tcPr/>
                </a:tc>
                <a:extLst>
                  <a:ext uri="{0D108BD9-81ED-4DB2-BD59-A6C34878D82A}">
                    <a16:rowId xmlns:a16="http://schemas.microsoft.com/office/drawing/2014/main" val="2350873106"/>
                  </a:ext>
                </a:extLst>
              </a:tr>
            </a:tbl>
          </a:graphicData>
        </a:graphic>
      </p:graphicFrame>
      <p:pic>
        <p:nvPicPr>
          <p:cNvPr id="7" name="Picture 6">
            <a:extLst>
              <a:ext uri="{FF2B5EF4-FFF2-40B4-BE49-F238E27FC236}">
                <a16:creationId xmlns:a16="http://schemas.microsoft.com/office/drawing/2014/main" id="{ECBCBA82-3667-D541-B737-9BC3A1703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5354928"/>
            <a:ext cx="3467100" cy="1214464"/>
          </a:xfrm>
          <a:prstGeom prst="rect">
            <a:avLst/>
          </a:prstGeom>
        </p:spPr>
      </p:pic>
    </p:spTree>
    <p:extLst>
      <p:ext uri="{BB962C8B-B14F-4D97-AF65-F5344CB8AC3E}">
        <p14:creationId xmlns:p14="http://schemas.microsoft.com/office/powerpoint/2010/main" val="2004227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763777-ED57-F341-8C4F-70975A536A63}"/>
              </a:ext>
            </a:extLst>
          </p:cNvPr>
          <p:cNvSpPr>
            <a:spLocks noGrp="1"/>
          </p:cNvSpPr>
          <p:nvPr>
            <p:ph type="sldNum" sz="quarter" idx="12"/>
          </p:nvPr>
        </p:nvSpPr>
        <p:spPr/>
        <p:txBody>
          <a:bodyPr/>
          <a:lstStyle/>
          <a:p>
            <a:fld id="{EA5707C7-6956-490D-AF3B-71A380B217FE}" type="slidenum">
              <a:rPr lang="en-US" smtClean="0"/>
              <a:pPr/>
              <a:t>3</a:t>
            </a:fld>
            <a:endParaRPr lang="en-US"/>
          </a:p>
        </p:txBody>
      </p:sp>
      <p:pic>
        <p:nvPicPr>
          <p:cNvPr id="4" name="Picture 3">
            <a:extLst>
              <a:ext uri="{FF2B5EF4-FFF2-40B4-BE49-F238E27FC236}">
                <a16:creationId xmlns:a16="http://schemas.microsoft.com/office/drawing/2014/main" id="{F664B536-94F4-6549-9100-1BB0E8CBC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48787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What about tolerance?</a:t>
            </a:r>
          </a:p>
        </p:txBody>
      </p:sp>
      <p:sp>
        <p:nvSpPr>
          <p:cNvPr id="3" name="Content Placeholder 2"/>
          <p:cNvSpPr>
            <a:spLocks noGrp="1"/>
          </p:cNvSpPr>
          <p:nvPr>
            <p:ph idx="1"/>
          </p:nvPr>
        </p:nvSpPr>
        <p:spPr/>
        <p:txBody>
          <a:bodyPr>
            <a:normAutofit fontScale="92500" lnSpcReduction="20000"/>
          </a:bodyPr>
          <a:lstStyle/>
          <a:p>
            <a:r>
              <a:rPr lang="en-US" dirty="0"/>
              <a:t>Frequent users claim they develop tolerance</a:t>
            </a:r>
          </a:p>
          <a:p>
            <a:pPr lvl="1"/>
            <a:r>
              <a:rPr lang="en-US" dirty="0"/>
              <a:t>But not to all effects, else why continue using it?</a:t>
            </a:r>
          </a:p>
          <a:p>
            <a:pPr lvl="1"/>
            <a:r>
              <a:rPr lang="en-US" dirty="0"/>
              <a:t>Different standards for addicts vs non-addicts?</a:t>
            </a:r>
          </a:p>
          <a:p>
            <a:r>
              <a:rPr lang="en-US" dirty="0"/>
              <a:t>Tolerance is misunderstood</a:t>
            </a:r>
          </a:p>
          <a:p>
            <a:pPr marL="400050" lvl="1" indent="0">
              <a:buNone/>
            </a:pPr>
            <a:r>
              <a:rPr lang="en-US" dirty="0"/>
              <a:t>Daily users are chronically impaired so the degree of acute impairment from marijuana use is less than occasional users. But both end up similarly acutely impaired.</a:t>
            </a:r>
            <a:r>
              <a:rPr lang="en-US" baseline="30000" dirty="0"/>
              <a:t>1</a:t>
            </a:r>
            <a:r>
              <a:rPr lang="en-US" dirty="0"/>
              <a:t> </a:t>
            </a:r>
          </a:p>
          <a:p>
            <a:pPr marL="457200" indent="-457200"/>
            <a:r>
              <a:rPr lang="en-US" dirty="0"/>
              <a:t>Individual responses to drugs vary widely</a:t>
            </a:r>
          </a:p>
          <a:p>
            <a:pPr marL="0" indent="0">
              <a:buNone/>
            </a:pPr>
            <a:endParaRPr lang="en-US" dirty="0"/>
          </a:p>
          <a:p>
            <a:pPr marL="0" indent="0">
              <a:buNone/>
            </a:pPr>
            <a:r>
              <a:rPr lang="en-US" sz="2100" dirty="0"/>
              <a:t>Cannabis and tolerance: acute drug impairment as a function of cannabis use history. </a:t>
            </a:r>
            <a:r>
              <a:rPr lang="en-US" sz="2100" dirty="0" err="1"/>
              <a:t>Ramaekers</a:t>
            </a:r>
            <a:r>
              <a:rPr lang="en-US" sz="2100" dirty="0"/>
              <a:t> et al. Nature. </a:t>
            </a:r>
            <a:r>
              <a:rPr lang="is-IS" sz="2100" dirty="0"/>
              <a:t>DOI: 10.1038/srep26843 (2016)</a:t>
            </a:r>
            <a:endParaRPr lang="en-US" sz="2100" dirty="0"/>
          </a:p>
        </p:txBody>
      </p:sp>
      <p:sp>
        <p:nvSpPr>
          <p:cNvPr id="4" name="Slide Number Placeholder 3"/>
          <p:cNvSpPr>
            <a:spLocks noGrp="1"/>
          </p:cNvSpPr>
          <p:nvPr>
            <p:ph type="sldNum" sz="quarter" idx="12"/>
          </p:nvPr>
        </p:nvSpPr>
        <p:spPr/>
        <p:txBody>
          <a:bodyPr/>
          <a:lstStyle/>
          <a:p>
            <a:fld id="{EA5707C7-6956-490D-AF3B-71A380B217FE}" type="slidenum">
              <a:rPr lang="en-US" smtClean="0"/>
              <a:pPr/>
              <a:t>30</a:t>
            </a:fld>
            <a:endParaRPr lang="en-US"/>
          </a:p>
        </p:txBody>
      </p:sp>
    </p:spTree>
    <p:extLst>
      <p:ext uri="{BB962C8B-B14F-4D97-AF65-F5344CB8AC3E}">
        <p14:creationId xmlns:p14="http://schemas.microsoft.com/office/powerpoint/2010/main" val="1004971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7E3C7-08B7-B544-BB7C-96350F89EC81}"/>
              </a:ext>
            </a:extLst>
          </p:cNvPr>
          <p:cNvSpPr>
            <a:spLocks noGrp="1"/>
          </p:cNvSpPr>
          <p:nvPr>
            <p:ph type="title"/>
          </p:nvPr>
        </p:nvSpPr>
        <p:spPr>
          <a:xfrm>
            <a:off x="435864" y="130520"/>
            <a:ext cx="8229600" cy="1143000"/>
          </a:xfrm>
        </p:spPr>
        <p:txBody>
          <a:bodyPr/>
          <a:lstStyle/>
          <a:p>
            <a:r>
              <a:rPr lang="en-US" b="1" dirty="0">
                <a:solidFill>
                  <a:srgbClr val="FFFF00"/>
                </a:solidFill>
              </a:rPr>
              <a:t>Tolerance</a:t>
            </a:r>
          </a:p>
        </p:txBody>
      </p:sp>
      <p:sp>
        <p:nvSpPr>
          <p:cNvPr id="3" name="Content Placeholder 2">
            <a:extLst>
              <a:ext uri="{FF2B5EF4-FFF2-40B4-BE49-F238E27FC236}">
                <a16:creationId xmlns:a16="http://schemas.microsoft.com/office/drawing/2014/main" id="{5055C3F5-3441-5346-BF42-C73C8E3B7D32}"/>
              </a:ext>
            </a:extLst>
          </p:cNvPr>
          <p:cNvSpPr>
            <a:spLocks noGrp="1"/>
          </p:cNvSpPr>
          <p:nvPr>
            <p:ph idx="1"/>
          </p:nvPr>
        </p:nvSpPr>
        <p:spPr>
          <a:xfrm>
            <a:off x="435864" y="952258"/>
            <a:ext cx="8229600" cy="4525963"/>
          </a:xfrm>
        </p:spPr>
        <p:txBody>
          <a:bodyPr>
            <a:normAutofit/>
          </a:bodyPr>
          <a:lstStyle/>
          <a:p>
            <a:r>
              <a:rPr lang="en-US" sz="2800" dirty="0"/>
              <a:t>It’s real</a:t>
            </a:r>
          </a:p>
          <a:p>
            <a:pPr marL="457200" lvl="1" indent="0">
              <a:spcBef>
                <a:spcPts val="0"/>
              </a:spcBef>
              <a:buNone/>
            </a:pPr>
            <a:endParaRPr lang="en-US" sz="2400" dirty="0"/>
          </a:p>
          <a:p>
            <a:pPr marL="457200" lvl="1" indent="0">
              <a:spcBef>
                <a:spcPts val="0"/>
              </a:spcBef>
              <a:buNone/>
            </a:pPr>
            <a:endParaRPr lang="en-US" sz="2400" dirty="0"/>
          </a:p>
          <a:p>
            <a:pPr marL="457200" lvl="1" indent="0">
              <a:buNone/>
            </a:pPr>
            <a:endParaRPr lang="en-US" sz="2400" dirty="0"/>
          </a:p>
          <a:p>
            <a:pPr marL="457200" lvl="1" indent="0">
              <a:spcBef>
                <a:spcPts val="0"/>
              </a:spcBef>
              <a:buNone/>
            </a:pPr>
            <a:r>
              <a:rPr lang="en-US" sz="2400" dirty="0"/>
              <a:t>		</a:t>
            </a:r>
          </a:p>
          <a:p>
            <a:r>
              <a:rPr lang="en-US" sz="2800" dirty="0"/>
              <a:t>It’s over-rated</a:t>
            </a:r>
          </a:p>
          <a:p>
            <a:pPr lvl="1">
              <a:spcBef>
                <a:spcPts val="0"/>
              </a:spcBef>
            </a:pPr>
            <a:r>
              <a:rPr lang="en-US" sz="2400" dirty="0"/>
              <a:t>Tolerance for only some effects of drugs</a:t>
            </a:r>
          </a:p>
          <a:p>
            <a:pPr lvl="1">
              <a:spcBef>
                <a:spcPts val="0"/>
              </a:spcBef>
            </a:pPr>
            <a:r>
              <a:rPr lang="en-US" sz="2400" dirty="0"/>
              <a:t>Chronic marijuana users are still impaired</a:t>
            </a:r>
          </a:p>
          <a:p>
            <a:pPr lvl="2">
              <a:spcBef>
                <a:spcPts val="0"/>
              </a:spcBef>
            </a:pPr>
            <a:r>
              <a:rPr lang="en-US" sz="2000" dirty="0"/>
              <a:t>Acute impairment</a:t>
            </a:r>
          </a:p>
          <a:p>
            <a:pPr lvl="2">
              <a:spcBef>
                <a:spcPts val="0"/>
              </a:spcBef>
            </a:pPr>
            <a:r>
              <a:rPr lang="en-US" sz="2000" dirty="0"/>
              <a:t>Chronic impairment</a:t>
            </a:r>
          </a:p>
          <a:p>
            <a:pPr lvl="1"/>
            <a:endParaRPr lang="en-US" dirty="0"/>
          </a:p>
        </p:txBody>
      </p:sp>
      <p:sp>
        <p:nvSpPr>
          <p:cNvPr id="4" name="Slide Number Placeholder 3">
            <a:extLst>
              <a:ext uri="{FF2B5EF4-FFF2-40B4-BE49-F238E27FC236}">
                <a16:creationId xmlns:a16="http://schemas.microsoft.com/office/drawing/2014/main" id="{92B80F72-FC16-0E4E-A9EE-202BEE99D861}"/>
              </a:ext>
            </a:extLst>
          </p:cNvPr>
          <p:cNvSpPr>
            <a:spLocks noGrp="1"/>
          </p:cNvSpPr>
          <p:nvPr>
            <p:ph type="sldNum" sz="quarter" idx="12"/>
          </p:nvPr>
        </p:nvSpPr>
        <p:spPr/>
        <p:txBody>
          <a:bodyPr/>
          <a:lstStyle/>
          <a:p>
            <a:fld id="{EA5707C7-6956-490D-AF3B-71A380B217FE}" type="slidenum">
              <a:rPr lang="en-US" smtClean="0"/>
              <a:pPr/>
              <a:t>31</a:t>
            </a:fld>
            <a:endParaRPr lang="en-US"/>
          </a:p>
        </p:txBody>
      </p:sp>
      <p:sp>
        <p:nvSpPr>
          <p:cNvPr id="5" name="Rectangle 4">
            <a:extLst>
              <a:ext uri="{FF2B5EF4-FFF2-40B4-BE49-F238E27FC236}">
                <a16:creationId xmlns:a16="http://schemas.microsoft.com/office/drawing/2014/main" id="{7A21A933-124C-0245-BD5B-E0CD10E3B28D}"/>
              </a:ext>
            </a:extLst>
          </p:cNvPr>
          <p:cNvSpPr/>
          <p:nvPr/>
        </p:nvSpPr>
        <p:spPr>
          <a:xfrm>
            <a:off x="685800" y="4953000"/>
            <a:ext cx="6813550" cy="461665"/>
          </a:xfrm>
          <a:prstGeom prst="rect">
            <a:avLst/>
          </a:prstGeom>
        </p:spPr>
        <p:txBody>
          <a:bodyPr wrap="square">
            <a:spAutoFit/>
          </a:bodyPr>
          <a:lstStyle/>
          <a:p>
            <a:r>
              <a:rPr lang="en-US" sz="1200" dirty="0" err="1"/>
              <a:t>Lachenmeier</a:t>
            </a:r>
            <a:r>
              <a:rPr lang="en-US" sz="1200" dirty="0"/>
              <a:t> DW, </a:t>
            </a:r>
            <a:r>
              <a:rPr lang="en-US" sz="1200" dirty="0" err="1"/>
              <a:t>Rehm</a:t>
            </a:r>
            <a:r>
              <a:rPr lang="en-US" sz="1200" dirty="0"/>
              <a:t> J. Comparative risk assessment of alcohol, tobacco, cannabis and other illicit drugs using the margin of exposure approach. Scientific Reports 5:8126</a:t>
            </a:r>
          </a:p>
        </p:txBody>
      </p:sp>
      <p:sp>
        <p:nvSpPr>
          <p:cNvPr id="6" name="Rectangle 5">
            <a:extLst>
              <a:ext uri="{FF2B5EF4-FFF2-40B4-BE49-F238E27FC236}">
                <a16:creationId xmlns:a16="http://schemas.microsoft.com/office/drawing/2014/main" id="{4201F2EB-82C7-E34E-A23D-3C05F54B9342}"/>
              </a:ext>
            </a:extLst>
          </p:cNvPr>
          <p:cNvSpPr/>
          <p:nvPr/>
        </p:nvSpPr>
        <p:spPr>
          <a:xfrm>
            <a:off x="244475" y="5427175"/>
            <a:ext cx="7696200" cy="461665"/>
          </a:xfrm>
          <a:prstGeom prst="rect">
            <a:avLst/>
          </a:prstGeom>
        </p:spPr>
        <p:txBody>
          <a:bodyPr wrap="square">
            <a:spAutoFit/>
          </a:bodyPr>
          <a:lstStyle/>
          <a:p>
            <a:pPr lvl="1"/>
            <a:r>
              <a:rPr lang="en-US" sz="1200" dirty="0" err="1"/>
              <a:t>Ramaekers</a:t>
            </a:r>
            <a:r>
              <a:rPr lang="en-US" sz="1200" dirty="0"/>
              <a:t> JG, van </a:t>
            </a:r>
            <a:r>
              <a:rPr lang="en-US" sz="1200" dirty="0" err="1"/>
              <a:t>Wel</a:t>
            </a:r>
            <a:r>
              <a:rPr lang="en-US" sz="1200" dirty="0"/>
              <a:t> JH, </a:t>
            </a:r>
            <a:r>
              <a:rPr lang="en-US" sz="1200" dirty="0" err="1"/>
              <a:t>Spronk</a:t>
            </a:r>
            <a:r>
              <a:rPr lang="en-US" sz="1200" dirty="0"/>
              <a:t> DB. Cannabis and tolerance: acute drug impairment as a function of cannabis use history. Scientific Reports Nature 6: 26843 (2016)</a:t>
            </a:r>
          </a:p>
        </p:txBody>
      </p:sp>
      <p:sp>
        <p:nvSpPr>
          <p:cNvPr id="7" name="Rectangle 6">
            <a:extLst>
              <a:ext uri="{FF2B5EF4-FFF2-40B4-BE49-F238E27FC236}">
                <a16:creationId xmlns:a16="http://schemas.microsoft.com/office/drawing/2014/main" id="{F24478AD-57BD-0E4E-9791-C84F37770D0D}"/>
              </a:ext>
            </a:extLst>
          </p:cNvPr>
          <p:cNvSpPr/>
          <p:nvPr/>
        </p:nvSpPr>
        <p:spPr>
          <a:xfrm>
            <a:off x="685800" y="5943557"/>
            <a:ext cx="7162800" cy="461665"/>
          </a:xfrm>
          <a:prstGeom prst="rect">
            <a:avLst/>
          </a:prstGeom>
        </p:spPr>
        <p:txBody>
          <a:bodyPr wrap="square">
            <a:spAutoFit/>
          </a:bodyPr>
          <a:lstStyle/>
          <a:p>
            <a:r>
              <a:rPr lang="en-US" sz="1200" dirty="0" err="1"/>
              <a:t>Bosker</a:t>
            </a:r>
            <a:r>
              <a:rPr lang="en-US" sz="1200" dirty="0"/>
              <a:t> WM, </a:t>
            </a:r>
            <a:r>
              <a:rPr lang="en-US" sz="1200" dirty="0" err="1"/>
              <a:t>Karschner</a:t>
            </a:r>
            <a:r>
              <a:rPr lang="en-US" sz="1200" dirty="0"/>
              <a:t> EL, Lee D, Goodwin RS, </a:t>
            </a:r>
            <a:r>
              <a:rPr lang="en-US" sz="1200" dirty="0" err="1"/>
              <a:t>Hirvonen</a:t>
            </a:r>
            <a:r>
              <a:rPr lang="en-US" sz="1200" dirty="0"/>
              <a:t> J, et al. (2013) Psychomotor Function in Chronic Daily Cannabis Smokers during Sustained</a:t>
            </a:r>
          </a:p>
        </p:txBody>
      </p:sp>
      <p:graphicFrame>
        <p:nvGraphicFramePr>
          <p:cNvPr id="8" name="Table 7">
            <a:extLst>
              <a:ext uri="{FF2B5EF4-FFF2-40B4-BE49-F238E27FC236}">
                <a16:creationId xmlns:a16="http://schemas.microsoft.com/office/drawing/2014/main" id="{1A2151CD-C4F5-1245-A1A3-952747CEC724}"/>
              </a:ext>
            </a:extLst>
          </p:cNvPr>
          <p:cNvGraphicFramePr>
            <a:graphicFrameLocks noGrp="1"/>
          </p:cNvGraphicFramePr>
          <p:nvPr>
            <p:extLst>
              <p:ext uri="{D42A27DB-BD31-4B8C-83A1-F6EECF244321}">
                <p14:modId xmlns:p14="http://schemas.microsoft.com/office/powerpoint/2010/main" val="1320702037"/>
              </p:ext>
            </p:extLst>
          </p:nvPr>
        </p:nvGraphicFramePr>
        <p:xfrm>
          <a:off x="1524000" y="1482002"/>
          <a:ext cx="6629400" cy="147828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1238527374"/>
                    </a:ext>
                  </a:extLst>
                </a:gridCol>
                <a:gridCol w="5410200">
                  <a:extLst>
                    <a:ext uri="{9D8B030D-6E8A-4147-A177-3AD203B41FA5}">
                      <a16:colId xmlns:a16="http://schemas.microsoft.com/office/drawing/2014/main" val="3928835757"/>
                    </a:ext>
                  </a:extLst>
                </a:gridCol>
              </a:tblGrid>
              <a:tr h="250102">
                <a:tc>
                  <a:txBody>
                    <a:bodyPr/>
                    <a:lstStyle/>
                    <a:p>
                      <a:r>
                        <a:rPr lang="en-US" dirty="0"/>
                        <a:t>Drug</a:t>
                      </a:r>
                    </a:p>
                  </a:txBody>
                  <a:tcPr/>
                </a:tc>
                <a:tc>
                  <a:txBody>
                    <a:bodyPr/>
                    <a:lstStyle/>
                    <a:p>
                      <a:r>
                        <a:rPr lang="en-US" dirty="0"/>
                        <a:t>Ratio between no-tolerance and high tolerance dosage</a:t>
                      </a:r>
                    </a:p>
                  </a:txBody>
                  <a:tcPr/>
                </a:tc>
                <a:extLst>
                  <a:ext uri="{0D108BD9-81ED-4DB2-BD59-A6C34878D82A}">
                    <a16:rowId xmlns:a16="http://schemas.microsoft.com/office/drawing/2014/main" val="613959703"/>
                  </a:ext>
                </a:extLst>
              </a:tr>
              <a:tr h="370840">
                <a:tc>
                  <a:txBody>
                    <a:bodyPr/>
                    <a:lstStyle/>
                    <a:p>
                      <a:r>
                        <a:rPr lang="en-US" dirty="0"/>
                        <a:t>Alcohol</a:t>
                      </a:r>
                    </a:p>
                  </a:txBody>
                  <a:tcPr/>
                </a:tc>
                <a:tc>
                  <a:txBody>
                    <a:bodyPr/>
                    <a:lstStyle/>
                    <a:p>
                      <a:r>
                        <a:rPr lang="en-US" dirty="0"/>
                        <a:t>   1.5</a:t>
                      </a:r>
                    </a:p>
                  </a:txBody>
                  <a:tcPr/>
                </a:tc>
                <a:extLst>
                  <a:ext uri="{0D108BD9-81ED-4DB2-BD59-A6C34878D82A}">
                    <a16:rowId xmlns:a16="http://schemas.microsoft.com/office/drawing/2014/main" val="2431453839"/>
                  </a:ext>
                </a:extLst>
              </a:tr>
              <a:tr h="370840">
                <a:tc>
                  <a:txBody>
                    <a:bodyPr/>
                    <a:lstStyle/>
                    <a:p>
                      <a:r>
                        <a:rPr lang="en-US" dirty="0"/>
                        <a:t>THC</a:t>
                      </a:r>
                    </a:p>
                  </a:txBody>
                  <a:tcPr/>
                </a:tc>
                <a:tc>
                  <a:txBody>
                    <a:bodyPr/>
                    <a:lstStyle/>
                    <a:p>
                      <a:r>
                        <a:rPr lang="en-US" dirty="0"/>
                        <a:t>  4</a:t>
                      </a:r>
                    </a:p>
                  </a:txBody>
                  <a:tcPr/>
                </a:tc>
                <a:extLst>
                  <a:ext uri="{0D108BD9-81ED-4DB2-BD59-A6C34878D82A}">
                    <a16:rowId xmlns:a16="http://schemas.microsoft.com/office/drawing/2014/main" val="868087619"/>
                  </a:ext>
                </a:extLst>
              </a:tr>
              <a:tr h="370840">
                <a:tc>
                  <a:txBody>
                    <a:bodyPr/>
                    <a:lstStyle/>
                    <a:p>
                      <a:r>
                        <a:rPr lang="en-US" dirty="0"/>
                        <a:t>Heroin</a:t>
                      </a:r>
                    </a:p>
                  </a:txBody>
                  <a:tcPr/>
                </a:tc>
                <a:tc>
                  <a:txBody>
                    <a:bodyPr/>
                    <a:lstStyle/>
                    <a:p>
                      <a:r>
                        <a:rPr lang="en-US" dirty="0"/>
                        <a:t>10</a:t>
                      </a:r>
                    </a:p>
                  </a:txBody>
                  <a:tcPr/>
                </a:tc>
                <a:extLst>
                  <a:ext uri="{0D108BD9-81ED-4DB2-BD59-A6C34878D82A}">
                    <a16:rowId xmlns:a16="http://schemas.microsoft.com/office/drawing/2014/main" val="4025579381"/>
                  </a:ext>
                </a:extLst>
              </a:tr>
            </a:tbl>
          </a:graphicData>
        </a:graphic>
      </p:graphicFrame>
    </p:spTree>
    <p:extLst>
      <p:ext uri="{BB962C8B-B14F-4D97-AF65-F5344CB8AC3E}">
        <p14:creationId xmlns:p14="http://schemas.microsoft.com/office/powerpoint/2010/main" val="1193202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96875" y="474663"/>
            <a:ext cx="7718425" cy="600075"/>
          </a:xfrm>
          <a:noFill/>
        </p:spPr>
        <p:txBody>
          <a:bodyPr lIns="92075" tIns="46038" rIns="92075" bIns="46038" anchor="ctr">
            <a:normAutofit fontScale="90000"/>
          </a:bodyPr>
          <a:lstStyle/>
          <a:p>
            <a:pPr marL="1117600" indent="-1117600"/>
            <a:r>
              <a:rPr lang="en-US" altLang="en-US" sz="3600">
                <a:solidFill>
                  <a:srgbClr val="FFFF00"/>
                </a:solidFill>
              </a:rPr>
              <a:t>Determining “Under the Influence”</a:t>
            </a:r>
          </a:p>
        </p:txBody>
      </p:sp>
      <p:sp>
        <p:nvSpPr>
          <p:cNvPr id="32771" name="Rectangle 3"/>
          <p:cNvSpPr>
            <a:spLocks noGrp="1" noChangeArrowheads="1"/>
          </p:cNvSpPr>
          <p:nvPr>
            <p:ph type="body" idx="1"/>
          </p:nvPr>
        </p:nvSpPr>
        <p:spPr>
          <a:xfrm>
            <a:off x="685800" y="1447800"/>
            <a:ext cx="7772400" cy="4876800"/>
          </a:xfrm>
          <a:noFill/>
        </p:spPr>
        <p:txBody>
          <a:bodyPr lIns="92075" tIns="46038" rIns="92075" bIns="46038">
            <a:normAutofit lnSpcReduction="10000"/>
          </a:bodyPr>
          <a:lstStyle/>
          <a:p>
            <a:pPr marL="990600" lvl="1" indent="-533400" eaLnBrk="1" hangingPunct="1">
              <a:buFont typeface="Wingdings" charset="2"/>
              <a:buNone/>
            </a:pPr>
            <a:r>
              <a:rPr lang="en-US" altLang="en-US" sz="2400" dirty="0"/>
              <a:t>A.  Driving pattern </a:t>
            </a:r>
          </a:p>
          <a:p>
            <a:pPr marL="990600" lvl="1" indent="-533400" eaLnBrk="1" hangingPunct="1">
              <a:buFont typeface="Wingdings" charset="2"/>
              <a:buNone/>
            </a:pPr>
            <a:r>
              <a:rPr lang="en-US" altLang="en-US" sz="2400" dirty="0"/>
              <a:t>B.  Impairment</a:t>
            </a:r>
          </a:p>
          <a:p>
            <a:pPr marL="1371600" lvl="2" indent="-457200" eaLnBrk="1" hangingPunct="1">
              <a:buClr>
                <a:schemeClr val="bg1"/>
              </a:buClr>
              <a:buFont typeface="Wingdings" charset="2"/>
              <a:buChar char="Ø"/>
            </a:pPr>
            <a:r>
              <a:rPr lang="en-US" altLang="en-US" dirty="0"/>
              <a:t>Visual</a:t>
            </a:r>
          </a:p>
          <a:p>
            <a:pPr marL="1371600" lvl="2" indent="-457200" eaLnBrk="1" hangingPunct="1">
              <a:buClr>
                <a:schemeClr val="bg1"/>
              </a:buClr>
              <a:buFont typeface="Wingdings" charset="2"/>
              <a:buChar char="Ø"/>
            </a:pPr>
            <a:r>
              <a:rPr lang="en-US" altLang="en-US" dirty="0"/>
              <a:t>Physiological</a:t>
            </a:r>
          </a:p>
          <a:p>
            <a:pPr marL="1371600" lvl="2" indent="-457200" eaLnBrk="1" hangingPunct="1">
              <a:buClr>
                <a:schemeClr val="bg1"/>
              </a:buClr>
              <a:buFont typeface="Wingdings" charset="2"/>
              <a:buChar char="Ø"/>
            </a:pPr>
            <a:r>
              <a:rPr lang="en-US" altLang="en-US" dirty="0"/>
              <a:t>Performance </a:t>
            </a:r>
          </a:p>
          <a:p>
            <a:pPr marL="609600" indent="-609600" eaLnBrk="1" hangingPunct="1">
              <a:buFont typeface="Wingdings" charset="2"/>
              <a:buNone/>
            </a:pPr>
            <a:r>
              <a:rPr lang="en-US" altLang="en-US" sz="2600" dirty="0"/>
              <a:t>     C.  Positive toxicology</a:t>
            </a:r>
          </a:p>
          <a:p>
            <a:pPr marL="1371600" lvl="2" indent="-457200" eaLnBrk="1" hangingPunct="1">
              <a:buClr>
                <a:schemeClr val="bg1"/>
              </a:buClr>
              <a:buFont typeface="Wingdings" charset="2"/>
              <a:buChar char="Ø"/>
            </a:pPr>
            <a:r>
              <a:rPr lang="en-US" altLang="en-US" dirty="0"/>
              <a:t>Ethanol </a:t>
            </a:r>
          </a:p>
          <a:p>
            <a:pPr marL="1371600" lvl="2" indent="-457200" eaLnBrk="1" hangingPunct="1">
              <a:buClr>
                <a:schemeClr val="bg1"/>
              </a:buClr>
              <a:buFont typeface="Wingdings" charset="2"/>
              <a:buChar char="Ø"/>
            </a:pPr>
            <a:r>
              <a:rPr lang="en-US" altLang="en-US" dirty="0"/>
              <a:t>Drugs</a:t>
            </a:r>
          </a:p>
          <a:p>
            <a:pPr marL="1371600" lvl="2" indent="-457200" eaLnBrk="1" hangingPunct="1">
              <a:buFont typeface="Wingdings" charset="2"/>
              <a:buNone/>
            </a:pPr>
            <a:r>
              <a:rPr lang="en-US" altLang="en-US" dirty="0"/>
              <a:t>         - blood vs. urine</a:t>
            </a:r>
          </a:p>
          <a:p>
            <a:pPr marL="1371600" lvl="2" indent="-457200" eaLnBrk="1" hangingPunct="1">
              <a:buFont typeface="Wingdings" charset="2"/>
              <a:buNone/>
            </a:pPr>
            <a:r>
              <a:rPr lang="en-US" altLang="en-US" dirty="0"/>
              <a:t>         - parent vs. metabolite</a:t>
            </a:r>
          </a:p>
          <a:p>
            <a:pPr marL="1371600" lvl="2" indent="-457200" eaLnBrk="1" hangingPunct="1">
              <a:buFont typeface="Wingdings" charset="2"/>
              <a:buNone/>
            </a:pPr>
            <a:r>
              <a:rPr lang="en-US" altLang="en-US" dirty="0"/>
              <a:t>         - quantitation</a:t>
            </a:r>
          </a:p>
        </p:txBody>
      </p:sp>
      <p:sp>
        <p:nvSpPr>
          <p:cNvPr id="2" name="Rectangle 1"/>
          <p:cNvSpPr/>
          <p:nvPr/>
        </p:nvSpPr>
        <p:spPr>
          <a:xfrm>
            <a:off x="2380990" y="6248400"/>
            <a:ext cx="3750194" cy="369332"/>
          </a:xfrm>
          <a:prstGeom prst="rect">
            <a:avLst/>
          </a:prstGeom>
        </p:spPr>
        <p:txBody>
          <a:bodyPr wrap="none">
            <a:spAutoFit/>
          </a:bodyPr>
          <a:lstStyle/>
          <a:p>
            <a:r>
              <a:rPr lang="en-US"/>
              <a:t>Goldberger, BA, Stop Drugged Driving </a:t>
            </a:r>
          </a:p>
        </p:txBody>
      </p:sp>
      <p:sp>
        <p:nvSpPr>
          <p:cNvPr id="3" name="TextBox 2">
            <a:extLst>
              <a:ext uri="{FF2B5EF4-FFF2-40B4-BE49-F238E27FC236}">
                <a16:creationId xmlns:a16="http://schemas.microsoft.com/office/drawing/2014/main" id="{44C46565-53F1-1640-84DF-76AEB37CF805}"/>
              </a:ext>
            </a:extLst>
          </p:cNvPr>
          <p:cNvSpPr txBox="1"/>
          <p:nvPr/>
        </p:nvSpPr>
        <p:spPr>
          <a:xfrm>
            <a:off x="4648200" y="1600200"/>
            <a:ext cx="381000" cy="1569660"/>
          </a:xfrm>
          <a:prstGeom prst="rect">
            <a:avLst/>
          </a:prstGeom>
          <a:noFill/>
        </p:spPr>
        <p:txBody>
          <a:bodyPr wrap="square" rtlCol="0">
            <a:spAutoFit/>
          </a:bodyPr>
          <a:lstStyle/>
          <a:p>
            <a:r>
              <a:rPr lang="en-US" sz="9600" dirty="0"/>
              <a:t>⟩</a:t>
            </a:r>
          </a:p>
        </p:txBody>
      </p:sp>
      <p:sp>
        <p:nvSpPr>
          <p:cNvPr id="4" name="TextBox 3">
            <a:extLst>
              <a:ext uri="{FF2B5EF4-FFF2-40B4-BE49-F238E27FC236}">
                <a16:creationId xmlns:a16="http://schemas.microsoft.com/office/drawing/2014/main" id="{BB3A49BB-EF56-6944-A1DF-0D0263612A5B}"/>
              </a:ext>
            </a:extLst>
          </p:cNvPr>
          <p:cNvSpPr txBox="1"/>
          <p:nvPr/>
        </p:nvSpPr>
        <p:spPr>
          <a:xfrm>
            <a:off x="5378092" y="2057400"/>
            <a:ext cx="2013307" cy="923330"/>
          </a:xfrm>
          <a:prstGeom prst="rect">
            <a:avLst/>
          </a:prstGeom>
          <a:noFill/>
        </p:spPr>
        <p:txBody>
          <a:bodyPr wrap="square" rtlCol="0">
            <a:spAutoFit/>
          </a:bodyPr>
          <a:lstStyle/>
          <a:p>
            <a:r>
              <a:rPr lang="en-US" dirty="0"/>
              <a:t>These determine if someone is impaired</a:t>
            </a:r>
          </a:p>
        </p:txBody>
      </p:sp>
      <p:sp>
        <p:nvSpPr>
          <p:cNvPr id="5" name="TextBox 4">
            <a:extLst>
              <a:ext uri="{FF2B5EF4-FFF2-40B4-BE49-F238E27FC236}">
                <a16:creationId xmlns:a16="http://schemas.microsoft.com/office/drawing/2014/main" id="{BB515951-EB9A-B045-83D2-824007931E94}"/>
              </a:ext>
            </a:extLst>
          </p:cNvPr>
          <p:cNvSpPr txBox="1"/>
          <p:nvPr/>
        </p:nvSpPr>
        <p:spPr>
          <a:xfrm>
            <a:off x="5790164" y="3819109"/>
            <a:ext cx="2744236" cy="646331"/>
          </a:xfrm>
          <a:prstGeom prst="rect">
            <a:avLst/>
          </a:prstGeom>
          <a:noFill/>
        </p:spPr>
        <p:txBody>
          <a:bodyPr wrap="square" rtlCol="0">
            <a:spAutoFit/>
          </a:bodyPr>
          <a:lstStyle/>
          <a:p>
            <a:r>
              <a:rPr lang="en-US" dirty="0"/>
              <a:t>This determines what caused the impairment</a:t>
            </a:r>
          </a:p>
        </p:txBody>
      </p:sp>
    </p:spTree>
    <p:extLst>
      <p:ext uri="{BB962C8B-B14F-4D97-AF65-F5344CB8AC3E}">
        <p14:creationId xmlns:p14="http://schemas.microsoft.com/office/powerpoint/2010/main" val="1592436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5707C7-6956-490D-AF3B-71A380B217FE}" type="slidenum">
              <a:rPr lang="en-US" smtClean="0"/>
              <a:pPr/>
              <a:t>33</a:t>
            </a:fld>
            <a:endParaRPr lang="en-US"/>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2667000" y="1066801"/>
            <a:ext cx="3505200" cy="4953000"/>
          </a:xfrm>
          <a:prstGeom prst="rect">
            <a:avLst/>
          </a:prstGeom>
        </p:spPr>
      </p:pic>
      <p:sp>
        <p:nvSpPr>
          <p:cNvPr id="4" name="TextBox 3"/>
          <p:cNvSpPr txBox="1"/>
          <p:nvPr/>
        </p:nvSpPr>
        <p:spPr>
          <a:xfrm>
            <a:off x="457200" y="304800"/>
            <a:ext cx="8077200" cy="707886"/>
          </a:xfrm>
          <a:prstGeom prst="rect">
            <a:avLst/>
          </a:prstGeom>
          <a:noFill/>
        </p:spPr>
        <p:txBody>
          <a:bodyPr wrap="square" rtlCol="0">
            <a:spAutoFit/>
          </a:bodyPr>
          <a:lstStyle/>
          <a:p>
            <a:pPr algn="ctr"/>
            <a:r>
              <a:rPr lang="en-US" sz="4000" b="1" dirty="0">
                <a:solidFill>
                  <a:srgbClr val="FFFF00"/>
                </a:solidFill>
              </a:rPr>
              <a:t>Science behind alcohol DUI </a:t>
            </a:r>
            <a:r>
              <a:rPr lang="en-US" sz="4000" b="1" i="1" dirty="0">
                <a:solidFill>
                  <a:srgbClr val="FFFF00"/>
                </a:solidFill>
              </a:rPr>
              <a:t>per se</a:t>
            </a:r>
            <a:endParaRPr lang="en-US" sz="4000" b="1" dirty="0">
              <a:solidFill>
                <a:srgbClr val="FFFF00"/>
              </a:solidFill>
            </a:endParaRPr>
          </a:p>
        </p:txBody>
      </p:sp>
      <p:sp>
        <p:nvSpPr>
          <p:cNvPr id="5" name="TextBox 4"/>
          <p:cNvSpPr txBox="1"/>
          <p:nvPr/>
        </p:nvSpPr>
        <p:spPr>
          <a:xfrm>
            <a:off x="762000" y="6248400"/>
            <a:ext cx="7239000" cy="276999"/>
          </a:xfrm>
          <a:prstGeom prst="rect">
            <a:avLst/>
          </a:prstGeom>
          <a:noFill/>
        </p:spPr>
        <p:txBody>
          <a:bodyPr wrap="square" rtlCol="0">
            <a:spAutoFit/>
          </a:bodyPr>
          <a:lstStyle/>
          <a:p>
            <a:r>
              <a:rPr lang="en-US" sz="1200" dirty="0">
                <a:latin typeface="Arial" charset="0"/>
                <a:ea typeface="Arial" charset="0"/>
                <a:cs typeface="Arial" charset="0"/>
              </a:rPr>
              <a:t>Kruger HP, </a:t>
            </a:r>
            <a:r>
              <a:rPr lang="en-US" sz="1200" dirty="0" err="1">
                <a:latin typeface="Arial" charset="0"/>
                <a:ea typeface="Arial" charset="0"/>
                <a:cs typeface="Arial" charset="0"/>
              </a:rPr>
              <a:t>Kazenwadel</a:t>
            </a:r>
            <a:r>
              <a:rPr lang="en-US" sz="1200" dirty="0">
                <a:latin typeface="Arial" charset="0"/>
                <a:ea typeface="Arial" charset="0"/>
                <a:cs typeface="Arial" charset="0"/>
              </a:rPr>
              <a:t> J, </a:t>
            </a:r>
            <a:r>
              <a:rPr lang="en-US" sz="1200" dirty="0" err="1">
                <a:latin typeface="Arial" charset="0"/>
                <a:ea typeface="Arial" charset="0"/>
                <a:cs typeface="Arial" charset="0"/>
              </a:rPr>
              <a:t>Vollrath</a:t>
            </a:r>
            <a:r>
              <a:rPr lang="en-US" sz="1200" dirty="0">
                <a:latin typeface="Arial" charset="0"/>
                <a:ea typeface="Arial" charset="0"/>
                <a:cs typeface="Arial" charset="0"/>
              </a:rPr>
              <a:t> M. Grand Rapids Effects Revisited: Accidents, Alcohol and Risk. </a:t>
            </a:r>
          </a:p>
        </p:txBody>
      </p:sp>
      <p:pic>
        <p:nvPicPr>
          <p:cNvPr id="6" name="Picture 5">
            <a:extLst>
              <a:ext uri="{FF2B5EF4-FFF2-40B4-BE49-F238E27FC236}">
                <a16:creationId xmlns:a16="http://schemas.microsoft.com/office/drawing/2014/main" id="{0D6554B4-767E-FE4F-AD3B-3C3C0A9D35A1}"/>
              </a:ext>
            </a:extLst>
          </p:cNvPr>
          <p:cNvPicPr/>
          <p:nvPr/>
        </p:nvPicPr>
        <p:blipFill>
          <a:blip r:embed="rId4">
            <a:extLst>
              <a:ext uri="{28A0092B-C50C-407E-A947-70E740481C1C}">
                <a14:useLocalDpi xmlns:a14="http://schemas.microsoft.com/office/drawing/2010/main" val="0"/>
              </a:ext>
            </a:extLst>
          </a:blip>
          <a:stretch>
            <a:fillRect/>
          </a:stretch>
        </p:blipFill>
        <p:spPr>
          <a:xfrm>
            <a:off x="2667000" y="1066800"/>
            <a:ext cx="3505200" cy="4953002"/>
          </a:xfrm>
          <a:prstGeom prst="rect">
            <a:avLst/>
          </a:prstGeom>
        </p:spPr>
      </p:pic>
    </p:spTree>
    <p:extLst>
      <p:ext uri="{BB962C8B-B14F-4D97-AF65-F5344CB8AC3E}">
        <p14:creationId xmlns:p14="http://schemas.microsoft.com/office/powerpoint/2010/main" val="1372127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5707C7-6956-490D-AF3B-71A380B217FE}" type="slidenum">
              <a:rPr lang="en-US" smtClean="0"/>
              <a:pPr/>
              <a:t>34</a:t>
            </a:fld>
            <a:endParaRPr lang="en-US"/>
          </a:p>
        </p:txBody>
      </p:sp>
      <p:sp>
        <p:nvSpPr>
          <p:cNvPr id="4" name="TextBox 3"/>
          <p:cNvSpPr txBox="1"/>
          <p:nvPr/>
        </p:nvSpPr>
        <p:spPr>
          <a:xfrm>
            <a:off x="1066800" y="6019800"/>
            <a:ext cx="6781800" cy="461665"/>
          </a:xfrm>
          <a:prstGeom prst="rect">
            <a:avLst/>
          </a:prstGeom>
          <a:noFill/>
        </p:spPr>
        <p:txBody>
          <a:bodyPr wrap="square" rtlCol="0">
            <a:spAutoFit/>
          </a:bodyPr>
          <a:lstStyle/>
          <a:p>
            <a:r>
              <a:rPr lang="en-US" sz="1200" dirty="0" err="1">
                <a:latin typeface="Arial" charset="0"/>
                <a:ea typeface="Arial" charset="0"/>
                <a:cs typeface="Arial" charset="0"/>
              </a:rPr>
              <a:t>Declues</a:t>
            </a:r>
            <a:r>
              <a:rPr lang="en-US" sz="1200" dirty="0">
                <a:latin typeface="Arial" charset="0"/>
                <a:ea typeface="Arial" charset="0"/>
                <a:cs typeface="Arial" charset="0"/>
              </a:rPr>
              <a:t> K, Perez S, Figueroa A. A 2-year study of ∆99-tetrahydrocannbinol concentrations in drivers: examining driving and field sobriety test performance. J Forensic </a:t>
            </a:r>
            <a:r>
              <a:rPr lang="en-US" sz="1200" dirty="0" err="1">
                <a:latin typeface="Arial" charset="0"/>
                <a:ea typeface="Arial" charset="0"/>
                <a:cs typeface="Arial" charset="0"/>
              </a:rPr>
              <a:t>Sci</a:t>
            </a:r>
            <a:r>
              <a:rPr lang="en-US" sz="1200" dirty="0">
                <a:latin typeface="Arial" charset="0"/>
                <a:ea typeface="Arial" charset="0"/>
                <a:cs typeface="Arial" charset="0"/>
              </a:rPr>
              <a:t> Nov 2016 64:6</a:t>
            </a:r>
          </a:p>
        </p:txBody>
      </p:sp>
      <p:sp>
        <p:nvSpPr>
          <p:cNvPr id="5" name="TextBox 4"/>
          <p:cNvSpPr txBox="1"/>
          <p:nvPr/>
        </p:nvSpPr>
        <p:spPr>
          <a:xfrm>
            <a:off x="685800" y="381000"/>
            <a:ext cx="8001000" cy="584775"/>
          </a:xfrm>
          <a:prstGeom prst="rect">
            <a:avLst/>
          </a:prstGeom>
          <a:noFill/>
        </p:spPr>
        <p:txBody>
          <a:bodyPr wrap="square" rtlCol="0">
            <a:spAutoFit/>
          </a:bodyPr>
          <a:lstStyle/>
          <a:p>
            <a:pPr algn="ctr"/>
            <a:r>
              <a:rPr lang="en-US" sz="3200" b="1" dirty="0">
                <a:solidFill>
                  <a:srgbClr val="FFFF00"/>
                </a:solidFill>
                <a:latin typeface="Arial" charset="0"/>
                <a:ea typeface="Arial" charset="0"/>
                <a:cs typeface="Arial" charset="0"/>
              </a:rPr>
              <a:t>Blood THC levels vs. impairment scores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927" y="1311578"/>
            <a:ext cx="7199273" cy="4327222"/>
          </a:xfrm>
          <a:prstGeom prst="rect">
            <a:avLst/>
          </a:prstGeom>
        </p:spPr>
      </p:pic>
      <p:pic>
        <p:nvPicPr>
          <p:cNvPr id="7" name="Picture 6">
            <a:extLst>
              <a:ext uri="{FF2B5EF4-FFF2-40B4-BE49-F238E27FC236}">
                <a16:creationId xmlns:a16="http://schemas.microsoft.com/office/drawing/2014/main" id="{F792F76C-5EB9-2B43-9420-743E5AB9AF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927" y="1280160"/>
            <a:ext cx="7377073" cy="4426244"/>
          </a:xfrm>
          <a:prstGeom prst="rect">
            <a:avLst/>
          </a:prstGeom>
        </p:spPr>
      </p:pic>
    </p:spTree>
    <p:extLst>
      <p:ext uri="{BB962C8B-B14F-4D97-AF65-F5344CB8AC3E}">
        <p14:creationId xmlns:p14="http://schemas.microsoft.com/office/powerpoint/2010/main" val="1052924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5707C7-6956-490D-AF3B-71A380B217FE}" type="slidenum">
              <a:rPr lang="en-US" smtClean="0"/>
              <a:pPr/>
              <a:t>35</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41301"/>
            <a:ext cx="8191516" cy="5702299"/>
          </a:xfrm>
          <a:prstGeom prst="rect">
            <a:avLst/>
          </a:prstGeom>
        </p:spPr>
      </p:pic>
      <p:sp>
        <p:nvSpPr>
          <p:cNvPr id="4" name="TextBox 3"/>
          <p:cNvSpPr txBox="1"/>
          <p:nvPr/>
        </p:nvSpPr>
        <p:spPr>
          <a:xfrm>
            <a:off x="685800" y="6019800"/>
            <a:ext cx="7620000" cy="461665"/>
          </a:xfrm>
          <a:prstGeom prst="rect">
            <a:avLst/>
          </a:prstGeom>
          <a:noFill/>
        </p:spPr>
        <p:txBody>
          <a:bodyPr wrap="square" rtlCol="0">
            <a:spAutoFit/>
          </a:bodyPr>
          <a:lstStyle/>
          <a:p>
            <a:r>
              <a:rPr lang="en-US" sz="1200" dirty="0" err="1">
                <a:latin typeface="Arial" charset="0"/>
                <a:ea typeface="Arial" charset="0"/>
                <a:cs typeface="Arial" charset="0"/>
              </a:rPr>
              <a:t>Huestis</a:t>
            </a:r>
            <a:r>
              <a:rPr lang="en-US" sz="1200" dirty="0">
                <a:latin typeface="Arial" charset="0"/>
                <a:ea typeface="Arial" charset="0"/>
                <a:cs typeface="Arial" charset="0"/>
              </a:rPr>
              <a:t> MA. Effects of cannabis with and without alcohol on driving. ACMT Seminars in Forensic Toxicology. Denver, CO, Dec 9, 2015</a:t>
            </a:r>
          </a:p>
        </p:txBody>
      </p:sp>
      <p:pic>
        <p:nvPicPr>
          <p:cNvPr id="6" name="Picture 5">
            <a:extLst>
              <a:ext uri="{FF2B5EF4-FFF2-40B4-BE49-F238E27FC236}">
                <a16:creationId xmlns:a16="http://schemas.microsoft.com/office/drawing/2014/main" id="{E8CF7CFB-E52E-B845-A598-824A0EA350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39951"/>
            <a:ext cx="8768192" cy="5787991"/>
          </a:xfrm>
          <a:prstGeom prst="rect">
            <a:avLst/>
          </a:prstGeom>
        </p:spPr>
      </p:pic>
    </p:spTree>
    <p:extLst>
      <p:ext uri="{BB962C8B-B14F-4D97-AF65-F5344CB8AC3E}">
        <p14:creationId xmlns:p14="http://schemas.microsoft.com/office/powerpoint/2010/main" val="1965617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5707C7-6956-490D-AF3B-71A380B217FE}" type="slidenum">
              <a:rPr lang="en-US" smtClean="0"/>
              <a:pPr/>
              <a:t>36</a:t>
            </a:fld>
            <a:endParaRPr lang="en-US"/>
          </a:p>
        </p:txBody>
      </p:sp>
      <p:sp>
        <p:nvSpPr>
          <p:cNvPr id="4" name="TextBox 3"/>
          <p:cNvSpPr txBox="1"/>
          <p:nvPr/>
        </p:nvSpPr>
        <p:spPr>
          <a:xfrm>
            <a:off x="533400" y="408020"/>
            <a:ext cx="8077200" cy="646331"/>
          </a:xfrm>
          <a:prstGeom prst="rect">
            <a:avLst/>
          </a:prstGeom>
          <a:noFill/>
        </p:spPr>
        <p:txBody>
          <a:bodyPr wrap="square" rtlCol="0">
            <a:spAutoFit/>
          </a:bodyPr>
          <a:lstStyle/>
          <a:p>
            <a:pPr algn="ctr"/>
            <a:r>
              <a:rPr lang="en-US" sz="3600" b="1" dirty="0">
                <a:solidFill>
                  <a:srgbClr val="FFFF00"/>
                </a:solidFill>
              </a:rPr>
              <a:t>THC is rapidly removed from blood</a:t>
            </a: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054351"/>
            <a:ext cx="5078915" cy="5141106"/>
          </a:xfrm>
          <a:prstGeom prst="rect">
            <a:avLst/>
          </a:prstGeom>
        </p:spPr>
      </p:pic>
      <p:sp>
        <p:nvSpPr>
          <p:cNvPr id="6" name="TextBox 5"/>
          <p:cNvSpPr txBox="1"/>
          <p:nvPr/>
        </p:nvSpPr>
        <p:spPr>
          <a:xfrm>
            <a:off x="1143000" y="6273800"/>
            <a:ext cx="6477000" cy="369332"/>
          </a:xfrm>
          <a:prstGeom prst="rect">
            <a:avLst/>
          </a:prstGeom>
          <a:noFill/>
        </p:spPr>
        <p:txBody>
          <a:bodyPr wrap="square" rtlCol="0">
            <a:spAutoFit/>
          </a:bodyPr>
          <a:lstStyle/>
          <a:p>
            <a:r>
              <a:rPr lang="en-US" dirty="0"/>
              <a:t>Blood Cannabinoids. </a:t>
            </a:r>
            <a:r>
              <a:rPr lang="en-US" dirty="0" err="1"/>
              <a:t>Huestis</a:t>
            </a:r>
            <a:r>
              <a:rPr lang="en-US" dirty="0"/>
              <a:t> et al. J Anal Tox. Vol 16</a:t>
            </a:r>
          </a:p>
        </p:txBody>
      </p:sp>
      <p:pic>
        <p:nvPicPr>
          <p:cNvPr id="7" name="Picture 6">
            <a:extLst>
              <a:ext uri="{FF2B5EF4-FFF2-40B4-BE49-F238E27FC236}">
                <a16:creationId xmlns:a16="http://schemas.microsoft.com/office/drawing/2014/main" id="{BAACB0AD-ED2A-5548-9294-68D33EF934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1000976"/>
            <a:ext cx="6400800" cy="5229590"/>
          </a:xfrm>
          <a:prstGeom prst="rect">
            <a:avLst/>
          </a:prstGeom>
        </p:spPr>
      </p:pic>
    </p:spTree>
    <p:extLst>
      <p:ext uri="{BB962C8B-B14F-4D97-AF65-F5344CB8AC3E}">
        <p14:creationId xmlns:p14="http://schemas.microsoft.com/office/powerpoint/2010/main" val="531677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5707C7-6956-490D-AF3B-71A380B217FE}" type="slidenum">
              <a:rPr lang="en-US" smtClean="0"/>
              <a:pPr/>
              <a:t>37</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609600"/>
            <a:ext cx="7468963" cy="5404989"/>
          </a:xfrm>
          <a:prstGeom prst="rect">
            <a:avLst/>
          </a:prstGeom>
        </p:spPr>
      </p:pic>
      <p:sp>
        <p:nvSpPr>
          <p:cNvPr id="4" name="TextBox 3"/>
          <p:cNvSpPr txBox="1"/>
          <p:nvPr/>
        </p:nvSpPr>
        <p:spPr>
          <a:xfrm>
            <a:off x="990599" y="6172200"/>
            <a:ext cx="7620001" cy="276999"/>
          </a:xfrm>
          <a:prstGeom prst="rect">
            <a:avLst/>
          </a:prstGeom>
          <a:noFill/>
        </p:spPr>
        <p:txBody>
          <a:bodyPr wrap="square" rtlCol="0">
            <a:spAutoFit/>
          </a:bodyPr>
          <a:lstStyle/>
          <a:p>
            <a:r>
              <a:rPr lang="en-US" sz="1200" dirty="0" err="1"/>
              <a:t>Huestis</a:t>
            </a:r>
            <a:r>
              <a:rPr lang="en-US" sz="1200" dirty="0"/>
              <a:t> MA. Acute vs Chronic Frequent Cannabis Intake. ACMT Seminars in Forensic Toxicology. Denver, CO, Dec 9, 2015</a:t>
            </a:r>
          </a:p>
        </p:txBody>
      </p:sp>
      <p:pic>
        <p:nvPicPr>
          <p:cNvPr id="6" name="Picture 5">
            <a:extLst>
              <a:ext uri="{FF2B5EF4-FFF2-40B4-BE49-F238E27FC236}">
                <a16:creationId xmlns:a16="http://schemas.microsoft.com/office/drawing/2014/main" id="{9276B3C7-61C9-4242-9436-5C65EE719C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
            <a:ext cx="8608180" cy="6014588"/>
          </a:xfrm>
          <a:prstGeom prst="rect">
            <a:avLst/>
          </a:prstGeom>
        </p:spPr>
      </p:pic>
    </p:spTree>
    <p:extLst>
      <p:ext uri="{BB962C8B-B14F-4D97-AF65-F5344CB8AC3E}">
        <p14:creationId xmlns:p14="http://schemas.microsoft.com/office/powerpoint/2010/main" val="829172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Occasional vs frequent users</a:t>
            </a:r>
          </a:p>
        </p:txBody>
      </p:sp>
      <p:sp>
        <p:nvSpPr>
          <p:cNvPr id="3" name="Slide Number Placeholder 2"/>
          <p:cNvSpPr>
            <a:spLocks noGrp="1"/>
          </p:cNvSpPr>
          <p:nvPr>
            <p:ph type="sldNum" sz="quarter" idx="12"/>
          </p:nvPr>
        </p:nvSpPr>
        <p:spPr/>
        <p:txBody>
          <a:bodyPr/>
          <a:lstStyle/>
          <a:p>
            <a:fld id="{EA5707C7-6956-490D-AF3B-71A380B217FE}" type="slidenum">
              <a:rPr lang="en-US" smtClean="0"/>
              <a:pPr/>
              <a:t>38</a:t>
            </a:fld>
            <a:endParaRPr lang="en-US"/>
          </a:p>
        </p:txBody>
      </p:sp>
      <p:pic>
        <p:nvPicPr>
          <p:cNvPr id="4" name="Picture 3"/>
          <p:cNvPicPr>
            <a:picLocks noChangeAspect="1"/>
          </p:cNvPicPr>
          <p:nvPr/>
        </p:nvPicPr>
        <p:blipFill>
          <a:blip r:embed="rId3"/>
          <a:stretch>
            <a:fillRect/>
          </a:stretch>
        </p:blipFill>
        <p:spPr>
          <a:xfrm>
            <a:off x="1170293" y="1495477"/>
            <a:ext cx="6104439" cy="4302668"/>
          </a:xfrm>
          <a:prstGeom prst="rect">
            <a:avLst/>
          </a:prstGeom>
        </p:spPr>
      </p:pic>
      <p:sp>
        <p:nvSpPr>
          <p:cNvPr id="5" name="TextBox 4"/>
          <p:cNvSpPr txBox="1"/>
          <p:nvPr/>
        </p:nvSpPr>
        <p:spPr>
          <a:xfrm>
            <a:off x="990600" y="5798145"/>
            <a:ext cx="6934200" cy="923330"/>
          </a:xfrm>
          <a:prstGeom prst="rect">
            <a:avLst/>
          </a:prstGeom>
          <a:noFill/>
        </p:spPr>
        <p:txBody>
          <a:bodyPr wrap="square" rtlCol="0">
            <a:spAutoFit/>
          </a:bodyPr>
          <a:lstStyle/>
          <a:p>
            <a:r>
              <a:rPr lang="en-US" dirty="0"/>
              <a:t>Comparison of Cannabinoid Pharmacokinetic Properties in Occasional and Heavy Users Smoking a Marijuana or Placebo Joint.  </a:t>
            </a:r>
            <a:r>
              <a:rPr lang="en-US" dirty="0" err="1"/>
              <a:t>Toennes</a:t>
            </a:r>
            <a:r>
              <a:rPr lang="en-US" dirty="0"/>
              <a:t> et al. J. Anal Tox. </a:t>
            </a:r>
            <a:r>
              <a:rPr lang="en-US" dirty="0" err="1"/>
              <a:t>Vol</a:t>
            </a:r>
            <a:r>
              <a:rPr lang="en-US" dirty="0"/>
              <a:t> 32 Sept 2008</a:t>
            </a:r>
          </a:p>
        </p:txBody>
      </p:sp>
      <p:pic>
        <p:nvPicPr>
          <p:cNvPr id="6" name="Picture 5">
            <a:extLst>
              <a:ext uri="{FF2B5EF4-FFF2-40B4-BE49-F238E27FC236}">
                <a16:creationId xmlns:a16="http://schemas.microsoft.com/office/drawing/2014/main" id="{2F581977-CA6E-A844-848B-B5268F4EA24E}"/>
              </a:ext>
            </a:extLst>
          </p:cNvPr>
          <p:cNvPicPr>
            <a:picLocks noChangeAspect="1"/>
          </p:cNvPicPr>
          <p:nvPr/>
        </p:nvPicPr>
        <p:blipFill>
          <a:blip r:embed="rId4"/>
          <a:stretch>
            <a:fillRect/>
          </a:stretch>
        </p:blipFill>
        <p:spPr>
          <a:xfrm>
            <a:off x="990600" y="1417639"/>
            <a:ext cx="6354557" cy="4478962"/>
          </a:xfrm>
          <a:prstGeom prst="rect">
            <a:avLst/>
          </a:prstGeom>
        </p:spPr>
      </p:pic>
    </p:spTree>
    <p:extLst>
      <p:ext uri="{BB962C8B-B14F-4D97-AF65-F5344CB8AC3E}">
        <p14:creationId xmlns:p14="http://schemas.microsoft.com/office/powerpoint/2010/main" val="1367759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How long to collect blood?</a:t>
            </a:r>
          </a:p>
        </p:txBody>
      </p:sp>
      <p:sp>
        <p:nvSpPr>
          <p:cNvPr id="3" name="Content Placeholder 2"/>
          <p:cNvSpPr>
            <a:spLocks noGrp="1"/>
          </p:cNvSpPr>
          <p:nvPr>
            <p:ph idx="1"/>
          </p:nvPr>
        </p:nvSpPr>
        <p:spPr/>
        <p:txBody>
          <a:bodyPr>
            <a:normAutofit/>
          </a:bodyPr>
          <a:lstStyle/>
          <a:p>
            <a:r>
              <a:rPr lang="en-US" dirty="0"/>
              <a:t>1 </a:t>
            </a:r>
            <a:r>
              <a:rPr lang="en-US" dirty="0" err="1"/>
              <a:t>hr</a:t>
            </a:r>
            <a:r>
              <a:rPr lang="en-US" dirty="0"/>
              <a:t>	Routine DUIs – no warrant</a:t>
            </a:r>
            <a:r>
              <a:rPr lang="en-US" baseline="30000" dirty="0"/>
              <a:t>1</a:t>
            </a:r>
            <a:endParaRPr lang="en-US" dirty="0"/>
          </a:p>
          <a:p>
            <a:r>
              <a:rPr lang="en-US" dirty="0"/>
              <a:t>2 </a:t>
            </a:r>
            <a:r>
              <a:rPr lang="en-US" dirty="0" err="1"/>
              <a:t>hr</a:t>
            </a:r>
            <a:r>
              <a:rPr lang="en-US" dirty="0"/>
              <a:t>	DUI homicide and assault</a:t>
            </a:r>
            <a:r>
              <a:rPr lang="en-US" baseline="30000" dirty="0"/>
              <a:t>2</a:t>
            </a:r>
            <a:endParaRPr lang="en-US" dirty="0"/>
          </a:p>
          <a:p>
            <a:r>
              <a:rPr lang="en-US" dirty="0"/>
              <a:t>3 </a:t>
            </a:r>
            <a:r>
              <a:rPr lang="en-US" dirty="0" err="1"/>
              <a:t>hr</a:t>
            </a:r>
            <a:r>
              <a:rPr lang="en-US" dirty="0"/>
              <a:t>	DUI homicide &amp; assault-warrant</a:t>
            </a:r>
            <a:r>
              <a:rPr lang="en-US" baseline="30000" dirty="0"/>
              <a:t>2</a:t>
            </a:r>
            <a:r>
              <a:rPr lang="en-US" dirty="0"/>
              <a:t> </a:t>
            </a:r>
          </a:p>
          <a:p>
            <a:endParaRPr lang="en-US" dirty="0"/>
          </a:p>
          <a:p>
            <a:endParaRPr lang="en-US" dirty="0"/>
          </a:p>
          <a:p>
            <a:endParaRPr lang="en-US" dirty="0"/>
          </a:p>
          <a:p>
            <a:pPr>
              <a:buAutoNum type="arabicPlain"/>
            </a:pPr>
            <a:r>
              <a:rPr lang="en-US" sz="1800" dirty="0"/>
              <a:t>Analysis of ∆</a:t>
            </a:r>
            <a:r>
              <a:rPr lang="en-US" sz="1800" baseline="30000" dirty="0"/>
              <a:t>9</a:t>
            </a:r>
            <a:r>
              <a:rPr lang="en-US" sz="1800" dirty="0"/>
              <a:t>THC DUID Cases in Colorado. </a:t>
            </a:r>
            <a:r>
              <a:rPr lang="en-US" sz="1800" dirty="0" err="1"/>
              <a:t>Urfer</a:t>
            </a:r>
            <a:r>
              <a:rPr lang="en-US" sz="1800" dirty="0"/>
              <a:t> et al. J Anal Tox </a:t>
            </a:r>
            <a:r>
              <a:rPr lang="hr-HR" sz="1800" dirty="0"/>
              <a:t>doi:10.1093/jat/bku089</a:t>
            </a:r>
          </a:p>
          <a:p>
            <a:pPr>
              <a:buAutoNum type="arabicPlain"/>
            </a:pPr>
            <a:r>
              <a:rPr lang="hr-HR" sz="1800" dirty="0" err="1"/>
              <a:t>Delays</a:t>
            </a:r>
            <a:r>
              <a:rPr lang="hr-HR" sz="1800" dirty="0"/>
              <a:t> </a:t>
            </a:r>
            <a:r>
              <a:rPr lang="hr-HR" sz="1800" dirty="0" err="1"/>
              <a:t>in</a:t>
            </a:r>
            <a:r>
              <a:rPr lang="hr-HR" sz="1800" dirty="0"/>
              <a:t> DUI </a:t>
            </a:r>
            <a:r>
              <a:rPr lang="hr-HR" sz="1800" dirty="0" err="1"/>
              <a:t>Blood</a:t>
            </a:r>
            <a:r>
              <a:rPr lang="hr-HR" sz="1800" dirty="0"/>
              <a:t> </a:t>
            </a:r>
            <a:r>
              <a:rPr lang="hr-HR" sz="1800" dirty="0" err="1"/>
              <a:t>Testing</a:t>
            </a:r>
            <a:r>
              <a:rPr lang="hr-HR" sz="1800" dirty="0"/>
              <a:t>. Wood, </a:t>
            </a:r>
            <a:r>
              <a:rPr lang="hr-HR" sz="1800" dirty="0" err="1"/>
              <a:t>et</a:t>
            </a:r>
            <a:r>
              <a:rPr lang="hr-HR" sz="1800" dirty="0"/>
              <a:t> </a:t>
            </a:r>
            <a:r>
              <a:rPr lang="hr-HR" sz="1800" dirty="0" err="1"/>
              <a:t>al</a:t>
            </a:r>
            <a:r>
              <a:rPr lang="hr-HR" sz="1800" dirty="0"/>
              <a:t>. </a:t>
            </a:r>
            <a:r>
              <a:rPr lang="hr-HR" sz="1800" dirty="0" err="1"/>
              <a:t>Traff</a:t>
            </a:r>
            <a:r>
              <a:rPr lang="hr-HR" sz="1800" dirty="0"/>
              <a:t> </a:t>
            </a:r>
            <a:r>
              <a:rPr lang="hr-HR" sz="1800" dirty="0" err="1"/>
              <a:t>Inj</a:t>
            </a:r>
            <a:r>
              <a:rPr lang="hr-HR" sz="1800" dirty="0"/>
              <a:t> </a:t>
            </a:r>
            <a:r>
              <a:rPr lang="hr-HR" sz="1800" dirty="0" err="1"/>
              <a:t>Prev</a:t>
            </a:r>
            <a:r>
              <a:rPr lang="hr-HR" sz="1800" dirty="0"/>
              <a:t>. </a:t>
            </a:r>
            <a:r>
              <a:rPr lang="de-DE" sz="1800" dirty="0"/>
              <a:t>17:2-105ff (2016)</a:t>
            </a:r>
            <a:endParaRPr lang="en-US" sz="1800" dirty="0"/>
          </a:p>
        </p:txBody>
      </p:sp>
      <p:sp>
        <p:nvSpPr>
          <p:cNvPr id="4" name="Slide Number Placeholder 3"/>
          <p:cNvSpPr>
            <a:spLocks noGrp="1"/>
          </p:cNvSpPr>
          <p:nvPr>
            <p:ph type="sldNum" sz="quarter" idx="12"/>
          </p:nvPr>
        </p:nvSpPr>
        <p:spPr/>
        <p:txBody>
          <a:bodyPr/>
          <a:lstStyle/>
          <a:p>
            <a:fld id="{EA5707C7-6956-490D-AF3B-71A380B217FE}" type="slidenum">
              <a:rPr lang="en-US" smtClean="0"/>
              <a:pPr/>
              <a:t>39</a:t>
            </a:fld>
            <a:endParaRPr lang="en-US"/>
          </a:p>
        </p:txBody>
      </p:sp>
    </p:spTree>
    <p:extLst>
      <p:ext uri="{BB962C8B-B14F-4D97-AF65-F5344CB8AC3E}">
        <p14:creationId xmlns:p14="http://schemas.microsoft.com/office/powerpoint/2010/main" val="1928009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0C07EE-1474-CE43-9E12-DE67E8E43084}"/>
              </a:ext>
            </a:extLst>
          </p:cNvPr>
          <p:cNvSpPr>
            <a:spLocks noGrp="1"/>
          </p:cNvSpPr>
          <p:nvPr>
            <p:ph type="sldNum" sz="quarter" idx="12"/>
          </p:nvPr>
        </p:nvSpPr>
        <p:spPr/>
        <p:txBody>
          <a:bodyPr/>
          <a:lstStyle/>
          <a:p>
            <a:fld id="{EA5707C7-6956-490D-AF3B-71A380B217FE}" type="slidenum">
              <a:rPr lang="en-US" smtClean="0"/>
              <a:pPr/>
              <a:t>4</a:t>
            </a:fld>
            <a:endParaRPr lang="en-US"/>
          </a:p>
        </p:txBody>
      </p:sp>
      <p:pic>
        <p:nvPicPr>
          <p:cNvPr id="4" name="Picture 3">
            <a:extLst>
              <a:ext uri="{FF2B5EF4-FFF2-40B4-BE49-F238E27FC236}">
                <a16:creationId xmlns:a16="http://schemas.microsoft.com/office/drawing/2014/main" id="{430C9519-F1AB-A14E-8D99-1FCFBA2CA7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2330" y="0"/>
            <a:ext cx="6219339" cy="6858000"/>
          </a:xfrm>
          <a:prstGeom prst="rect">
            <a:avLst/>
          </a:prstGeom>
        </p:spPr>
      </p:pic>
    </p:spTree>
    <p:extLst>
      <p:ext uri="{BB962C8B-B14F-4D97-AF65-F5344CB8AC3E}">
        <p14:creationId xmlns:p14="http://schemas.microsoft.com/office/powerpoint/2010/main" val="11128719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Delay Impact on Test Results</a:t>
            </a:r>
          </a:p>
        </p:txBody>
      </p:sp>
      <p:sp>
        <p:nvSpPr>
          <p:cNvPr id="4" name="Slide Number Placeholder 3"/>
          <p:cNvSpPr>
            <a:spLocks noGrp="1"/>
          </p:cNvSpPr>
          <p:nvPr>
            <p:ph type="sldNum" sz="quarter" idx="12"/>
          </p:nvPr>
        </p:nvSpPr>
        <p:spPr/>
        <p:txBody>
          <a:bodyPr/>
          <a:lstStyle/>
          <a:p>
            <a:fld id="{EA5707C7-6956-490D-AF3B-71A380B217FE}" type="slidenum">
              <a:rPr lang="en-US" smtClean="0"/>
              <a:pPr/>
              <a:t>40</a:t>
            </a:fld>
            <a:endParaRPr lang="en-US"/>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00200" y="1308668"/>
            <a:ext cx="6502448" cy="4954246"/>
          </a:xfrm>
        </p:spPr>
      </p:pic>
      <p:sp>
        <p:nvSpPr>
          <p:cNvPr id="3" name="TextBox 2"/>
          <p:cNvSpPr txBox="1"/>
          <p:nvPr/>
        </p:nvSpPr>
        <p:spPr>
          <a:xfrm>
            <a:off x="914400" y="6356350"/>
            <a:ext cx="6705600" cy="276999"/>
          </a:xfrm>
          <a:prstGeom prst="rect">
            <a:avLst/>
          </a:prstGeom>
          <a:noFill/>
        </p:spPr>
        <p:txBody>
          <a:bodyPr wrap="square" rtlCol="0">
            <a:spAutoFit/>
          </a:bodyPr>
          <a:lstStyle/>
          <a:p>
            <a:r>
              <a:rPr lang="en-US" sz="1200" dirty="0"/>
              <a:t>Wood E. Brief in opposition to C-46. Canadian House of Commons July 19, 2017</a:t>
            </a:r>
          </a:p>
        </p:txBody>
      </p:sp>
      <p:pic>
        <p:nvPicPr>
          <p:cNvPr id="6" name="Content Placeholder 6">
            <a:extLst>
              <a:ext uri="{FF2B5EF4-FFF2-40B4-BE49-F238E27FC236}">
                <a16:creationId xmlns:a16="http://schemas.microsoft.com/office/drawing/2014/main" id="{3520C26A-56AD-9041-A65E-12865B701C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385" y="1308668"/>
            <a:ext cx="6477000" cy="4932486"/>
          </a:xfrm>
          <a:prstGeom prst="rect">
            <a:avLst/>
          </a:prstGeom>
        </p:spPr>
      </p:pic>
    </p:spTree>
    <p:extLst>
      <p:ext uri="{BB962C8B-B14F-4D97-AF65-F5344CB8AC3E}">
        <p14:creationId xmlns:p14="http://schemas.microsoft.com/office/powerpoint/2010/main" val="11460460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Most impaired drivers &lt;5ng/ml</a:t>
            </a:r>
          </a:p>
        </p:txBody>
      </p:sp>
      <p:sp>
        <p:nvSpPr>
          <p:cNvPr id="3" name="Slide Number Placeholder 2"/>
          <p:cNvSpPr>
            <a:spLocks noGrp="1"/>
          </p:cNvSpPr>
          <p:nvPr>
            <p:ph type="sldNum" sz="quarter" idx="12"/>
          </p:nvPr>
        </p:nvSpPr>
        <p:spPr/>
        <p:txBody>
          <a:bodyPr/>
          <a:lstStyle/>
          <a:p>
            <a:fld id="{EA5707C7-6956-490D-AF3B-71A380B217FE}" type="slidenum">
              <a:rPr lang="en-US" smtClean="0"/>
              <a:pPr/>
              <a:t>41</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1" y="1295401"/>
            <a:ext cx="6747932" cy="5060949"/>
          </a:xfrm>
          <a:prstGeom prst="rect">
            <a:avLst/>
          </a:prstGeom>
        </p:spPr>
      </p:pic>
      <p:sp>
        <p:nvSpPr>
          <p:cNvPr id="5" name="TextBox 4"/>
          <p:cNvSpPr txBox="1"/>
          <p:nvPr/>
        </p:nvSpPr>
        <p:spPr>
          <a:xfrm>
            <a:off x="7848600" y="5791200"/>
            <a:ext cx="762000" cy="369332"/>
          </a:xfrm>
          <a:prstGeom prst="rect">
            <a:avLst/>
          </a:prstGeom>
          <a:noFill/>
        </p:spPr>
        <p:txBody>
          <a:bodyPr wrap="square" rtlCol="0">
            <a:spAutoFit/>
          </a:bodyPr>
          <a:lstStyle/>
          <a:p>
            <a:r>
              <a:rPr lang="en-US" dirty="0"/>
              <a:t>NMS</a:t>
            </a:r>
          </a:p>
        </p:txBody>
      </p:sp>
      <p:pic>
        <p:nvPicPr>
          <p:cNvPr id="6" name="Picture 5">
            <a:extLst>
              <a:ext uri="{FF2B5EF4-FFF2-40B4-BE49-F238E27FC236}">
                <a16:creationId xmlns:a16="http://schemas.microsoft.com/office/drawing/2014/main" id="{99765835-7BB6-8349-B387-69D2DD2703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835" y="1141598"/>
            <a:ext cx="7234765" cy="5426074"/>
          </a:xfrm>
          <a:prstGeom prst="rect">
            <a:avLst/>
          </a:prstGeom>
        </p:spPr>
      </p:pic>
    </p:spTree>
    <p:extLst>
      <p:ext uri="{BB962C8B-B14F-4D97-AF65-F5344CB8AC3E}">
        <p14:creationId xmlns:p14="http://schemas.microsoft.com/office/powerpoint/2010/main" val="20727767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Forensic THC test results</a:t>
            </a:r>
          </a:p>
        </p:txBody>
      </p:sp>
      <p:sp>
        <p:nvSpPr>
          <p:cNvPr id="4" name="Slide Number Placeholder 3"/>
          <p:cNvSpPr>
            <a:spLocks noGrp="1"/>
          </p:cNvSpPr>
          <p:nvPr>
            <p:ph type="sldNum" sz="quarter" idx="12"/>
          </p:nvPr>
        </p:nvSpPr>
        <p:spPr/>
        <p:txBody>
          <a:bodyPr/>
          <a:lstStyle/>
          <a:p>
            <a:fld id="{EA5707C7-6956-490D-AF3B-71A380B217FE}" type="slidenum">
              <a:rPr lang="en-US" smtClean="0"/>
              <a:pPr/>
              <a:t>42</a:t>
            </a:fld>
            <a:endParaRPr lang="en-US"/>
          </a:p>
        </p:txBody>
      </p:sp>
      <p:pic>
        <p:nvPicPr>
          <p:cNvPr id="5" name="Content Placeholder 3" descr="Doc5"/>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0" y="1409017"/>
            <a:ext cx="2895600" cy="2590800"/>
          </a:xfrm>
          <a:prstGeom prst="rect">
            <a:avLst/>
          </a:prstGeom>
          <a:no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1383617"/>
            <a:ext cx="3653366" cy="2740025"/>
          </a:xfrm>
          <a:prstGeom prst="rect">
            <a:avLst/>
          </a:prstGeom>
        </p:spPr>
      </p:pic>
      <p:pic>
        <p:nvPicPr>
          <p:cNvPr id="7" name="Picture 6" descr="Inline image 1"/>
          <p:cNvPicPr>
            <a:picLocks noChangeAspect="1" noChangeArrowheads="1"/>
          </p:cNvPicPr>
          <p:nvPr/>
        </p:nvPicPr>
        <p:blipFill>
          <a:blip r:embed="rId5" r:link="rId6"/>
          <a:srcRect/>
          <a:stretch>
            <a:fillRect/>
          </a:stretch>
        </p:blipFill>
        <p:spPr bwMode="auto">
          <a:xfrm>
            <a:off x="381000" y="4280578"/>
            <a:ext cx="4129727" cy="2061258"/>
          </a:xfrm>
          <a:prstGeom prst="rect">
            <a:avLst/>
          </a:prstGeom>
          <a:noFill/>
          <a:ln w="9525">
            <a:noFill/>
            <a:miter lim="800000"/>
            <a:headEnd/>
            <a:tailEnd/>
          </a:ln>
        </p:spPr>
      </p:pic>
      <p:pic>
        <p:nvPicPr>
          <p:cNvPr id="8" name="Content Placeholder 3" descr="cid:image001.png@01CDBB61.53D40C80"/>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4648200" y="4191000"/>
            <a:ext cx="3653366" cy="2165349"/>
          </a:xfrm>
          <a:prstGeom prst="rect">
            <a:avLst/>
          </a:prstGeom>
          <a:noFill/>
        </p:spPr>
      </p:pic>
    </p:spTree>
    <p:extLst>
      <p:ext uri="{BB962C8B-B14F-4D97-AF65-F5344CB8AC3E}">
        <p14:creationId xmlns:p14="http://schemas.microsoft.com/office/powerpoint/2010/main" val="23549472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5707C7-6956-490D-AF3B-71A380B217FE}" type="slidenum">
              <a:rPr lang="en-US" smtClean="0"/>
              <a:pPr/>
              <a:t>43</a:t>
            </a:fld>
            <a:endParaRPr lang="en-US"/>
          </a:p>
        </p:txBody>
      </p:sp>
      <p:sp>
        <p:nvSpPr>
          <p:cNvPr id="4" name="TextBox 3"/>
          <p:cNvSpPr txBox="1"/>
          <p:nvPr/>
        </p:nvSpPr>
        <p:spPr>
          <a:xfrm>
            <a:off x="1219200" y="5943600"/>
            <a:ext cx="6781800" cy="461665"/>
          </a:xfrm>
          <a:prstGeom prst="rect">
            <a:avLst/>
          </a:prstGeom>
          <a:noFill/>
        </p:spPr>
        <p:txBody>
          <a:bodyPr wrap="square" rtlCol="0">
            <a:spAutoFit/>
          </a:bodyPr>
          <a:lstStyle/>
          <a:p>
            <a:r>
              <a:rPr lang="en-US" sz="1200" dirty="0" err="1"/>
              <a:t>Vandry</a:t>
            </a:r>
            <a:r>
              <a:rPr lang="en-US" sz="1200" dirty="0"/>
              <a:t> R, Herrmann ES, Mitchell JM. Pharmacokinetic profile of oral cannabis in humans: blood and oral fluid disposition and relation to </a:t>
            </a:r>
            <a:r>
              <a:rPr lang="en-US" sz="1200" dirty="0" err="1"/>
              <a:t>pharmacodynamic</a:t>
            </a:r>
            <a:r>
              <a:rPr lang="en-US" sz="1200" dirty="0"/>
              <a:t> outcomes. J Anal </a:t>
            </a:r>
            <a:r>
              <a:rPr lang="en-US" sz="1200" dirty="0" err="1"/>
              <a:t>Tox</a:t>
            </a:r>
            <a:r>
              <a:rPr lang="en-US" sz="1200" dirty="0"/>
              <a:t> 2017 41 83-99</a:t>
            </a:r>
          </a:p>
        </p:txBody>
      </p:sp>
      <p:sp>
        <p:nvSpPr>
          <p:cNvPr id="5" name="TextBox 4"/>
          <p:cNvSpPr txBox="1"/>
          <p:nvPr/>
        </p:nvSpPr>
        <p:spPr>
          <a:xfrm>
            <a:off x="609600" y="501650"/>
            <a:ext cx="7620000" cy="523220"/>
          </a:xfrm>
          <a:prstGeom prst="rect">
            <a:avLst/>
          </a:prstGeom>
          <a:noFill/>
        </p:spPr>
        <p:txBody>
          <a:bodyPr wrap="square" rtlCol="0">
            <a:spAutoFit/>
          </a:bodyPr>
          <a:lstStyle/>
          <a:p>
            <a:pPr algn="ctr"/>
            <a:r>
              <a:rPr lang="en-US" sz="2800" b="1" dirty="0">
                <a:solidFill>
                  <a:srgbClr val="FFFF00"/>
                </a:solidFill>
                <a:latin typeface="Arial" charset="0"/>
                <a:ea typeface="Arial" charset="0"/>
                <a:cs typeface="Arial" charset="0"/>
              </a:rPr>
              <a:t>Marijuana edibles and blood THC levels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908" y="1447800"/>
            <a:ext cx="7253484" cy="3962400"/>
          </a:xfrm>
          <a:prstGeom prst="rect">
            <a:avLst/>
          </a:prstGeom>
        </p:spPr>
      </p:pic>
      <p:pic>
        <p:nvPicPr>
          <p:cNvPr id="7" name="Content Placeholder 4">
            <a:extLst>
              <a:ext uri="{FF2B5EF4-FFF2-40B4-BE49-F238E27FC236}">
                <a16:creationId xmlns:a16="http://schemas.microsoft.com/office/drawing/2014/main" id="{3FBDF5E7-C8A9-7D4C-AF4C-6BE746D0150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938908" y="1219200"/>
            <a:ext cx="7290692" cy="4267200"/>
          </a:xfrm>
          <a:prstGeom prst="rect">
            <a:avLst/>
          </a:prstGeom>
        </p:spPr>
      </p:pic>
    </p:spTree>
    <p:extLst>
      <p:ext uri="{BB962C8B-B14F-4D97-AF65-F5344CB8AC3E}">
        <p14:creationId xmlns:p14="http://schemas.microsoft.com/office/powerpoint/2010/main" val="1409841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5707C7-6956-490D-AF3B-71A380B217FE}" type="slidenum">
              <a:rPr lang="en-US" smtClean="0"/>
              <a:pPr/>
              <a:t>44</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27" y="14702"/>
            <a:ext cx="8458200" cy="6341646"/>
          </a:xfrm>
          <a:prstGeom prst="rect">
            <a:avLst/>
          </a:prstGeom>
        </p:spPr>
      </p:pic>
      <p:sp>
        <p:nvSpPr>
          <p:cNvPr id="5" name="Rectangle 4"/>
          <p:cNvSpPr/>
          <p:nvPr/>
        </p:nvSpPr>
        <p:spPr>
          <a:xfrm>
            <a:off x="1718353" y="6400412"/>
            <a:ext cx="5867400" cy="276999"/>
          </a:xfrm>
          <a:prstGeom prst="rect">
            <a:avLst/>
          </a:prstGeom>
        </p:spPr>
        <p:txBody>
          <a:bodyPr wrap="square">
            <a:spAutoFit/>
          </a:bodyPr>
          <a:lstStyle/>
          <a:p>
            <a:r>
              <a:rPr lang="en-US" sz="1200" dirty="0"/>
              <a:t>Fell JC. Enhancing Impaired Driving Enforcement. National </a:t>
            </a:r>
            <a:r>
              <a:rPr lang="en-US" sz="1200" dirty="0" err="1"/>
              <a:t>Opinon</a:t>
            </a:r>
            <a:r>
              <a:rPr lang="en-US" sz="1200" dirty="0"/>
              <a:t> Research Center (2016)</a:t>
            </a:r>
          </a:p>
        </p:txBody>
      </p:sp>
    </p:spTree>
    <p:extLst>
      <p:ext uri="{BB962C8B-B14F-4D97-AF65-F5344CB8AC3E}">
        <p14:creationId xmlns:p14="http://schemas.microsoft.com/office/powerpoint/2010/main" val="3371836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FC2E83-D454-7B4A-87D3-5C5370A37306}"/>
              </a:ext>
            </a:extLst>
          </p:cNvPr>
          <p:cNvSpPr>
            <a:spLocks noGrp="1"/>
          </p:cNvSpPr>
          <p:nvPr>
            <p:ph type="sldNum" sz="quarter" idx="12"/>
          </p:nvPr>
        </p:nvSpPr>
        <p:spPr/>
        <p:txBody>
          <a:bodyPr/>
          <a:lstStyle/>
          <a:p>
            <a:fld id="{EA5707C7-6956-490D-AF3B-71A380B217FE}" type="slidenum">
              <a:rPr lang="en-US" smtClean="0"/>
              <a:pPr/>
              <a:t>45</a:t>
            </a:fld>
            <a:endParaRPr lang="en-US"/>
          </a:p>
        </p:txBody>
      </p:sp>
      <p:pic>
        <p:nvPicPr>
          <p:cNvPr id="4" name="Picture 3">
            <a:extLst>
              <a:ext uri="{FF2B5EF4-FFF2-40B4-BE49-F238E27FC236}">
                <a16:creationId xmlns:a16="http://schemas.microsoft.com/office/drawing/2014/main" id="{E8C2A881-8DD5-7D4E-95AA-BB9404FAD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8594"/>
            <a:ext cx="8063987" cy="6385731"/>
          </a:xfrm>
          <a:prstGeom prst="rect">
            <a:avLst/>
          </a:prstGeom>
        </p:spPr>
      </p:pic>
      <p:sp>
        <p:nvSpPr>
          <p:cNvPr id="5" name="Rectangle 4">
            <a:extLst>
              <a:ext uri="{FF2B5EF4-FFF2-40B4-BE49-F238E27FC236}">
                <a16:creationId xmlns:a16="http://schemas.microsoft.com/office/drawing/2014/main" id="{69C9A590-49B5-6145-B329-221B92AEC5B2}"/>
              </a:ext>
            </a:extLst>
          </p:cNvPr>
          <p:cNvSpPr/>
          <p:nvPr/>
        </p:nvSpPr>
        <p:spPr>
          <a:xfrm>
            <a:off x="2667000" y="6444476"/>
            <a:ext cx="4953000" cy="276999"/>
          </a:xfrm>
          <a:prstGeom prst="rect">
            <a:avLst/>
          </a:prstGeom>
        </p:spPr>
        <p:txBody>
          <a:bodyPr wrap="square">
            <a:spAutoFit/>
          </a:bodyPr>
          <a:lstStyle/>
          <a:p>
            <a:r>
              <a:rPr lang="en-US" sz="1200" dirty="0"/>
              <a:t>The Cost of the average first time DUI in Colorado. </a:t>
            </a:r>
            <a:r>
              <a:rPr lang="en-US" sz="1200" dirty="0" err="1"/>
              <a:t>NoDUIColorado.org</a:t>
            </a:r>
            <a:r>
              <a:rPr lang="en-US" sz="1200" dirty="0"/>
              <a:t> 2017</a:t>
            </a:r>
          </a:p>
        </p:txBody>
      </p:sp>
    </p:spTree>
    <p:extLst>
      <p:ext uri="{BB962C8B-B14F-4D97-AF65-F5344CB8AC3E}">
        <p14:creationId xmlns:p14="http://schemas.microsoft.com/office/powerpoint/2010/main" val="42207359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A552E-8287-DA44-9F25-086D9D489FE4}"/>
              </a:ext>
            </a:extLst>
          </p:cNvPr>
          <p:cNvSpPr>
            <a:spLocks noGrp="1"/>
          </p:cNvSpPr>
          <p:nvPr>
            <p:ph type="title"/>
          </p:nvPr>
        </p:nvSpPr>
        <p:spPr/>
        <p:txBody>
          <a:bodyPr/>
          <a:lstStyle/>
          <a:p>
            <a:r>
              <a:rPr lang="en-US" b="1" dirty="0">
                <a:solidFill>
                  <a:srgbClr val="FFFF00"/>
                </a:solidFill>
              </a:rPr>
              <a:t>HB17-1315</a:t>
            </a:r>
          </a:p>
        </p:txBody>
      </p:sp>
      <p:sp>
        <p:nvSpPr>
          <p:cNvPr id="3" name="Content Placeholder 2">
            <a:extLst>
              <a:ext uri="{FF2B5EF4-FFF2-40B4-BE49-F238E27FC236}">
                <a16:creationId xmlns:a16="http://schemas.microsoft.com/office/drawing/2014/main" id="{7D9BA6B8-41FD-364C-AD24-2635EA48E68D}"/>
              </a:ext>
            </a:extLst>
          </p:cNvPr>
          <p:cNvSpPr>
            <a:spLocks noGrp="1"/>
          </p:cNvSpPr>
          <p:nvPr>
            <p:ph idx="1"/>
          </p:nvPr>
        </p:nvSpPr>
        <p:spPr/>
        <p:txBody>
          <a:bodyPr>
            <a:normAutofit fontScale="92500" lnSpcReduction="10000"/>
          </a:bodyPr>
          <a:lstStyle/>
          <a:p>
            <a:r>
              <a:rPr lang="en-US" dirty="0"/>
              <a:t>DCJ-ORS annual DUI/DUID report</a:t>
            </a:r>
          </a:p>
          <a:p>
            <a:r>
              <a:rPr lang="en-US" dirty="0"/>
              <a:t>First report this year will cover 2016 data</a:t>
            </a:r>
          </a:p>
          <a:p>
            <a:r>
              <a:rPr lang="en-US" dirty="0"/>
              <a:t>Data to be obtained from:</a:t>
            </a:r>
          </a:p>
          <a:p>
            <a:pPr lvl="2"/>
            <a:r>
              <a:rPr lang="en-US" dirty="0"/>
              <a:t>State judicial – DUI citations, court findings, sentences</a:t>
            </a:r>
          </a:p>
          <a:p>
            <a:pPr lvl="3"/>
            <a:r>
              <a:rPr lang="en-US" dirty="0"/>
              <a:t>100% of citations</a:t>
            </a:r>
          </a:p>
          <a:p>
            <a:pPr lvl="2"/>
            <a:r>
              <a:rPr lang="en-US" dirty="0"/>
              <a:t>CDPHE – evidentiary breath test data</a:t>
            </a:r>
          </a:p>
          <a:p>
            <a:pPr lvl="3"/>
            <a:r>
              <a:rPr lang="en-US" dirty="0"/>
              <a:t>33% refusals, ~1/2 breath, ~ blood test at toxicology labs</a:t>
            </a:r>
          </a:p>
          <a:p>
            <a:pPr lvl="2"/>
            <a:r>
              <a:rPr lang="en-US" dirty="0"/>
              <a:t>Toxicology labs (4) – drugs found and laboratory values</a:t>
            </a:r>
          </a:p>
          <a:p>
            <a:pPr lvl="3"/>
            <a:r>
              <a:rPr lang="en-US" dirty="0"/>
              <a:t>most tested only for alcohol, no standard screen for drugs</a:t>
            </a:r>
          </a:p>
          <a:p>
            <a:pPr lvl="2"/>
            <a:r>
              <a:rPr lang="en-US" dirty="0"/>
              <a:t>Probation services – pre-sentence evaluations</a:t>
            </a:r>
          </a:p>
          <a:p>
            <a:pPr lvl="3"/>
            <a:r>
              <a:rPr lang="en-US" dirty="0"/>
              <a:t>100% of convictions only, inconsistent self-admissions and reports</a:t>
            </a:r>
          </a:p>
        </p:txBody>
      </p:sp>
      <p:sp>
        <p:nvSpPr>
          <p:cNvPr id="4" name="Slide Number Placeholder 3">
            <a:extLst>
              <a:ext uri="{FF2B5EF4-FFF2-40B4-BE49-F238E27FC236}">
                <a16:creationId xmlns:a16="http://schemas.microsoft.com/office/drawing/2014/main" id="{1E82A3C6-671B-D44A-8E26-3BAB41A0A798}"/>
              </a:ext>
            </a:extLst>
          </p:cNvPr>
          <p:cNvSpPr>
            <a:spLocks noGrp="1"/>
          </p:cNvSpPr>
          <p:nvPr>
            <p:ph type="sldNum" sz="quarter" idx="12"/>
          </p:nvPr>
        </p:nvSpPr>
        <p:spPr/>
        <p:txBody>
          <a:bodyPr/>
          <a:lstStyle/>
          <a:p>
            <a:fld id="{EA5707C7-6956-490D-AF3B-71A380B217FE}" type="slidenum">
              <a:rPr lang="en-US" smtClean="0"/>
              <a:pPr/>
              <a:t>46</a:t>
            </a:fld>
            <a:endParaRPr lang="en-US"/>
          </a:p>
        </p:txBody>
      </p:sp>
    </p:spTree>
    <p:extLst>
      <p:ext uri="{BB962C8B-B14F-4D97-AF65-F5344CB8AC3E}">
        <p14:creationId xmlns:p14="http://schemas.microsoft.com/office/powerpoint/2010/main" val="12146544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F71DF-FC17-2345-BCA8-94D87331678C}"/>
              </a:ext>
            </a:extLst>
          </p:cNvPr>
          <p:cNvSpPr>
            <a:spLocks noGrp="1"/>
          </p:cNvSpPr>
          <p:nvPr>
            <p:ph type="title"/>
          </p:nvPr>
        </p:nvSpPr>
        <p:spPr/>
        <p:txBody>
          <a:bodyPr>
            <a:normAutofit fontScale="90000"/>
          </a:bodyPr>
          <a:lstStyle/>
          <a:p>
            <a:r>
              <a:rPr lang="en-US" b="1" dirty="0">
                <a:solidFill>
                  <a:srgbClr val="FFFF00"/>
                </a:solidFill>
              </a:rPr>
              <a:t>Interim Legislative Study Committee</a:t>
            </a:r>
          </a:p>
        </p:txBody>
      </p:sp>
      <p:sp>
        <p:nvSpPr>
          <p:cNvPr id="3" name="Content Placeholder 2">
            <a:extLst>
              <a:ext uri="{FF2B5EF4-FFF2-40B4-BE49-F238E27FC236}">
                <a16:creationId xmlns:a16="http://schemas.microsoft.com/office/drawing/2014/main" id="{55BFAB85-AEC6-BE44-A167-F722BA68A4F2}"/>
              </a:ext>
            </a:extLst>
          </p:cNvPr>
          <p:cNvSpPr>
            <a:spLocks noGrp="1"/>
          </p:cNvSpPr>
          <p:nvPr>
            <p:ph idx="1"/>
          </p:nvPr>
        </p:nvSpPr>
        <p:spPr/>
        <p:txBody>
          <a:bodyPr>
            <a:normAutofit fontScale="92500" lnSpcReduction="20000"/>
          </a:bodyPr>
          <a:lstStyle/>
          <a:p>
            <a:r>
              <a:rPr lang="en-US" dirty="0"/>
              <a:t>Summer, 2018</a:t>
            </a:r>
          </a:p>
          <a:p>
            <a:r>
              <a:rPr lang="en-US" dirty="0"/>
              <a:t>Per C.R.S. 2-3-303.3 – if Legislative Council OKs it</a:t>
            </a:r>
          </a:p>
          <a:p>
            <a:pPr lvl="1"/>
            <a:r>
              <a:rPr lang="en-US" dirty="0"/>
              <a:t>3 Senators, 3 Representatives</a:t>
            </a:r>
          </a:p>
          <a:p>
            <a:pPr lvl="1"/>
            <a:r>
              <a:rPr lang="en-US" dirty="0"/>
              <a:t>Task force to assist – LEA, prosecutors, judge, forensic toxicologist, medical toxicologist, addiction physician</a:t>
            </a:r>
          </a:p>
          <a:p>
            <a:r>
              <a:rPr lang="en-US" dirty="0"/>
              <a:t>Review following data</a:t>
            </a:r>
          </a:p>
          <a:p>
            <a:pPr lvl="1"/>
            <a:r>
              <a:rPr lang="en-US" dirty="0"/>
              <a:t>Published reports and scientific papers since 2013</a:t>
            </a:r>
          </a:p>
          <a:p>
            <a:pPr lvl="1"/>
            <a:r>
              <a:rPr lang="en-US" dirty="0"/>
              <a:t>DCJ’s report pursuant to HB17-1315</a:t>
            </a:r>
          </a:p>
          <a:p>
            <a:pPr lvl="1"/>
            <a:r>
              <a:rPr lang="en-US" dirty="0"/>
              <a:t>Arrest information from CSP</a:t>
            </a:r>
          </a:p>
          <a:p>
            <a:r>
              <a:rPr lang="en-US" dirty="0"/>
              <a:t>Action – 5 bills to address the identified issues</a:t>
            </a:r>
          </a:p>
          <a:p>
            <a:pPr marL="0" indent="0">
              <a:buNone/>
            </a:pPr>
            <a:endParaRPr lang="en-US" dirty="0"/>
          </a:p>
        </p:txBody>
      </p:sp>
      <p:sp>
        <p:nvSpPr>
          <p:cNvPr id="4" name="Slide Number Placeholder 3">
            <a:extLst>
              <a:ext uri="{FF2B5EF4-FFF2-40B4-BE49-F238E27FC236}">
                <a16:creationId xmlns:a16="http://schemas.microsoft.com/office/drawing/2014/main" id="{6B86C57A-BF7E-D54F-94A6-C5EE92EB9989}"/>
              </a:ext>
            </a:extLst>
          </p:cNvPr>
          <p:cNvSpPr>
            <a:spLocks noGrp="1"/>
          </p:cNvSpPr>
          <p:nvPr>
            <p:ph type="sldNum" sz="quarter" idx="12"/>
          </p:nvPr>
        </p:nvSpPr>
        <p:spPr/>
        <p:txBody>
          <a:bodyPr/>
          <a:lstStyle/>
          <a:p>
            <a:fld id="{EA5707C7-6956-490D-AF3B-71A380B217FE}" type="slidenum">
              <a:rPr lang="en-US" smtClean="0"/>
              <a:pPr/>
              <a:t>47</a:t>
            </a:fld>
            <a:endParaRPr lang="en-US"/>
          </a:p>
        </p:txBody>
      </p:sp>
    </p:spTree>
    <p:extLst>
      <p:ext uri="{BB962C8B-B14F-4D97-AF65-F5344CB8AC3E}">
        <p14:creationId xmlns:p14="http://schemas.microsoft.com/office/powerpoint/2010/main" val="14279925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4E249C-36CD-7043-85F0-F542F0E33D5D}"/>
              </a:ext>
            </a:extLst>
          </p:cNvPr>
          <p:cNvSpPr>
            <a:spLocks noGrp="1"/>
          </p:cNvSpPr>
          <p:nvPr>
            <p:ph type="sldNum" sz="quarter" idx="12"/>
          </p:nvPr>
        </p:nvSpPr>
        <p:spPr/>
        <p:txBody>
          <a:bodyPr/>
          <a:lstStyle/>
          <a:p>
            <a:fld id="{EA5707C7-6956-490D-AF3B-71A380B217FE}" type="slidenum">
              <a:rPr lang="en-US" smtClean="0"/>
              <a:pPr/>
              <a:t>48</a:t>
            </a:fld>
            <a:endParaRPr lang="en-US"/>
          </a:p>
        </p:txBody>
      </p:sp>
      <p:pic>
        <p:nvPicPr>
          <p:cNvPr id="6" name="Picture 5">
            <a:extLst>
              <a:ext uri="{FF2B5EF4-FFF2-40B4-BE49-F238E27FC236}">
                <a16:creationId xmlns:a16="http://schemas.microsoft.com/office/drawing/2014/main" id="{BF0B015E-8731-9746-AB21-BAA29CC17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248399"/>
          </a:xfrm>
          <a:prstGeom prst="rect">
            <a:avLst/>
          </a:prstGeom>
        </p:spPr>
      </p:pic>
    </p:spTree>
    <p:extLst>
      <p:ext uri="{BB962C8B-B14F-4D97-AF65-F5344CB8AC3E}">
        <p14:creationId xmlns:p14="http://schemas.microsoft.com/office/powerpoint/2010/main" val="39785949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FB186-D67A-6143-B7CD-144B0FB13390}"/>
              </a:ext>
            </a:extLst>
          </p:cNvPr>
          <p:cNvSpPr>
            <a:spLocks noGrp="1"/>
          </p:cNvSpPr>
          <p:nvPr>
            <p:ph type="sldNum" sz="quarter" idx="12"/>
          </p:nvPr>
        </p:nvSpPr>
        <p:spPr/>
        <p:txBody>
          <a:bodyPr/>
          <a:lstStyle/>
          <a:p>
            <a:fld id="{EA5707C7-6956-490D-AF3B-71A380B217FE}" type="slidenum">
              <a:rPr lang="en-US" smtClean="0"/>
              <a:pPr/>
              <a:t>49</a:t>
            </a:fld>
            <a:endParaRPr lang="en-US"/>
          </a:p>
        </p:txBody>
      </p:sp>
      <p:pic>
        <p:nvPicPr>
          <p:cNvPr id="4" name="Picture 3">
            <a:extLst>
              <a:ext uri="{FF2B5EF4-FFF2-40B4-BE49-F238E27FC236}">
                <a16:creationId xmlns:a16="http://schemas.microsoft.com/office/drawing/2014/main" id="{8AD7EA9D-8E23-5549-9918-8E734064B4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349250"/>
            <a:ext cx="4572000" cy="6159500"/>
          </a:xfrm>
          <a:prstGeom prst="rect">
            <a:avLst/>
          </a:prstGeom>
        </p:spPr>
      </p:pic>
    </p:spTree>
    <p:extLst>
      <p:ext uri="{BB962C8B-B14F-4D97-AF65-F5344CB8AC3E}">
        <p14:creationId xmlns:p14="http://schemas.microsoft.com/office/powerpoint/2010/main" val="3986428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E2A002-5416-634E-AD70-72A0D839332A}"/>
              </a:ext>
            </a:extLst>
          </p:cNvPr>
          <p:cNvSpPr>
            <a:spLocks noGrp="1"/>
          </p:cNvSpPr>
          <p:nvPr>
            <p:ph type="sldNum" sz="quarter" idx="12"/>
          </p:nvPr>
        </p:nvSpPr>
        <p:spPr/>
        <p:txBody>
          <a:bodyPr/>
          <a:lstStyle/>
          <a:p>
            <a:fld id="{EA5707C7-6956-490D-AF3B-71A380B217FE}" type="slidenum">
              <a:rPr lang="en-US" smtClean="0"/>
              <a:pPr/>
              <a:t>5</a:t>
            </a:fld>
            <a:endParaRPr lang="en-US"/>
          </a:p>
        </p:txBody>
      </p:sp>
      <p:pic>
        <p:nvPicPr>
          <p:cNvPr id="4" name="Picture 3">
            <a:extLst>
              <a:ext uri="{FF2B5EF4-FFF2-40B4-BE49-F238E27FC236}">
                <a16:creationId xmlns:a16="http://schemas.microsoft.com/office/drawing/2014/main" id="{59613AE9-550E-8B46-B073-884DBE2B0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3"/>
            <a:ext cx="9144000" cy="6856014"/>
          </a:xfrm>
          <a:prstGeom prst="rect">
            <a:avLst/>
          </a:prstGeom>
        </p:spPr>
      </p:pic>
    </p:spTree>
    <p:extLst>
      <p:ext uri="{BB962C8B-B14F-4D97-AF65-F5344CB8AC3E}">
        <p14:creationId xmlns:p14="http://schemas.microsoft.com/office/powerpoint/2010/main" val="28677065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B43E16-8A48-3D4D-A77C-C5210D176409}"/>
              </a:ext>
            </a:extLst>
          </p:cNvPr>
          <p:cNvSpPr>
            <a:spLocks noGrp="1"/>
          </p:cNvSpPr>
          <p:nvPr>
            <p:ph type="sldNum" sz="quarter" idx="12"/>
          </p:nvPr>
        </p:nvSpPr>
        <p:spPr/>
        <p:txBody>
          <a:bodyPr/>
          <a:lstStyle/>
          <a:p>
            <a:fld id="{EA5707C7-6956-490D-AF3B-71A380B217FE}" type="slidenum">
              <a:rPr lang="en-US" smtClean="0"/>
              <a:pPr/>
              <a:t>50</a:t>
            </a:fld>
            <a:endParaRPr lang="en-US"/>
          </a:p>
        </p:txBody>
      </p:sp>
      <p:pic>
        <p:nvPicPr>
          <p:cNvPr id="4" name="Picture 3">
            <a:extLst>
              <a:ext uri="{FF2B5EF4-FFF2-40B4-BE49-F238E27FC236}">
                <a16:creationId xmlns:a16="http://schemas.microsoft.com/office/drawing/2014/main" id="{9AF2B604-979B-7C45-843B-43604D4D08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55661"/>
            <a:ext cx="4572000" cy="6546678"/>
          </a:xfrm>
          <a:prstGeom prst="rect">
            <a:avLst/>
          </a:prstGeom>
        </p:spPr>
      </p:pic>
    </p:spTree>
    <p:extLst>
      <p:ext uri="{BB962C8B-B14F-4D97-AF65-F5344CB8AC3E}">
        <p14:creationId xmlns:p14="http://schemas.microsoft.com/office/powerpoint/2010/main" val="21492846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C97E0A-B32A-1143-B00B-9CBB16AE9FCC}"/>
              </a:ext>
            </a:extLst>
          </p:cNvPr>
          <p:cNvSpPr>
            <a:spLocks noGrp="1"/>
          </p:cNvSpPr>
          <p:nvPr>
            <p:ph type="sldNum" sz="quarter" idx="12"/>
          </p:nvPr>
        </p:nvSpPr>
        <p:spPr/>
        <p:txBody>
          <a:bodyPr/>
          <a:lstStyle/>
          <a:p>
            <a:fld id="{EA5707C7-6956-490D-AF3B-71A380B217FE}" type="slidenum">
              <a:rPr lang="en-US" smtClean="0"/>
              <a:pPr/>
              <a:t>51</a:t>
            </a:fld>
            <a:endParaRPr lang="en-US"/>
          </a:p>
        </p:txBody>
      </p:sp>
      <p:pic>
        <p:nvPicPr>
          <p:cNvPr id="4" name="Picture 3">
            <a:extLst>
              <a:ext uri="{FF2B5EF4-FFF2-40B4-BE49-F238E27FC236}">
                <a16:creationId xmlns:a16="http://schemas.microsoft.com/office/drawing/2014/main" id="{08D27DE0-9695-5B48-8966-98D6DABD9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3" y="0"/>
            <a:ext cx="9187626" cy="6858000"/>
          </a:xfrm>
          <a:prstGeom prst="rect">
            <a:avLst/>
          </a:prstGeom>
        </p:spPr>
      </p:pic>
    </p:spTree>
    <p:extLst>
      <p:ext uri="{BB962C8B-B14F-4D97-AF65-F5344CB8AC3E}">
        <p14:creationId xmlns:p14="http://schemas.microsoft.com/office/powerpoint/2010/main" val="2846801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DE392-5D28-8E4A-B688-92DF2BBB7A66}"/>
              </a:ext>
            </a:extLst>
          </p:cNvPr>
          <p:cNvSpPr>
            <a:spLocks noGrp="1"/>
          </p:cNvSpPr>
          <p:nvPr>
            <p:ph type="title"/>
          </p:nvPr>
        </p:nvSpPr>
        <p:spPr/>
        <p:txBody>
          <a:bodyPr/>
          <a:lstStyle/>
          <a:p>
            <a:r>
              <a:rPr lang="en-US" b="1" dirty="0">
                <a:solidFill>
                  <a:schemeClr val="bg2"/>
                </a:solidFill>
              </a:rPr>
              <a:t>References:</a:t>
            </a:r>
          </a:p>
        </p:txBody>
      </p:sp>
      <p:sp>
        <p:nvSpPr>
          <p:cNvPr id="3" name="Content Placeholder 2">
            <a:extLst>
              <a:ext uri="{FF2B5EF4-FFF2-40B4-BE49-F238E27FC236}">
                <a16:creationId xmlns:a16="http://schemas.microsoft.com/office/drawing/2014/main" id="{22891CA4-F420-B94C-A84D-2034C91D13F2}"/>
              </a:ext>
            </a:extLst>
          </p:cNvPr>
          <p:cNvSpPr>
            <a:spLocks noGrp="1"/>
          </p:cNvSpPr>
          <p:nvPr>
            <p:ph idx="1"/>
          </p:nvPr>
        </p:nvSpPr>
        <p:spPr/>
        <p:txBody>
          <a:bodyPr>
            <a:normAutofit/>
          </a:bodyPr>
          <a:lstStyle/>
          <a:p>
            <a:pPr marL="457200" lvl="1" indent="0">
              <a:buNone/>
            </a:pPr>
            <a:r>
              <a:rPr lang="en-US" sz="3200" dirty="0">
                <a:solidFill>
                  <a:schemeClr val="bg2"/>
                </a:solidFill>
              </a:rPr>
              <a:t>Obtain a copy of this presentation at:</a:t>
            </a:r>
          </a:p>
          <a:p>
            <a:pPr marL="457200" lvl="1" indent="0">
              <a:buNone/>
            </a:pPr>
            <a:r>
              <a:rPr lang="en-US" dirty="0">
                <a:hlinkClick r:id="rId3"/>
              </a:rPr>
              <a:t>http://www.duidvictimvoices.org/pueblo-west-hs/</a:t>
            </a:r>
            <a:endParaRPr lang="en-US" dirty="0"/>
          </a:p>
          <a:p>
            <a:pPr marL="457200" lvl="1" indent="0">
              <a:buNone/>
            </a:pPr>
            <a:endParaRPr lang="en-US" dirty="0"/>
          </a:p>
          <a:p>
            <a:pPr marL="457200" lvl="1" indent="0">
              <a:buNone/>
            </a:pPr>
            <a:r>
              <a:rPr lang="en-US" dirty="0">
                <a:solidFill>
                  <a:schemeClr val="bg2"/>
                </a:solidFill>
              </a:rPr>
              <a:t>Learn more at:</a:t>
            </a:r>
          </a:p>
          <a:p>
            <a:pPr lvl="2"/>
            <a:r>
              <a:rPr lang="en-US" dirty="0">
                <a:solidFill>
                  <a:schemeClr val="tx1">
                    <a:lumMod val="95000"/>
                  </a:schemeClr>
                </a:solidFill>
                <a:hlinkClick r:id="rId4"/>
              </a:rPr>
              <a:t>www.duidvictimvoices.org</a:t>
            </a:r>
            <a:endParaRPr lang="en-US" dirty="0">
              <a:solidFill>
                <a:schemeClr val="tx1">
                  <a:lumMod val="95000"/>
                </a:schemeClr>
              </a:solidFill>
            </a:endParaRPr>
          </a:p>
          <a:p>
            <a:pPr lvl="2"/>
            <a:r>
              <a:rPr lang="en-US" dirty="0">
                <a:hlinkClick r:id="rId5"/>
              </a:rPr>
              <a:t>www.stopdruggeddriving.org</a:t>
            </a:r>
            <a:endParaRPr lang="en-US" dirty="0"/>
          </a:p>
          <a:p>
            <a:pPr lvl="2"/>
            <a:r>
              <a:rPr lang="en-US" dirty="0">
                <a:hlinkClick r:id="rId6"/>
              </a:rPr>
              <a:t>www.stopduid.org</a:t>
            </a:r>
            <a:endParaRPr lang="en-US" dirty="0"/>
          </a:p>
          <a:p>
            <a:pPr marL="114300" indent="0">
              <a:buNone/>
            </a:pPr>
            <a:endParaRPr lang="en-US" sz="2800" dirty="0">
              <a:solidFill>
                <a:schemeClr val="bg2"/>
              </a:solidFill>
            </a:endParaRPr>
          </a:p>
        </p:txBody>
      </p:sp>
      <p:sp>
        <p:nvSpPr>
          <p:cNvPr id="4" name="Slide Number Placeholder 3">
            <a:extLst>
              <a:ext uri="{FF2B5EF4-FFF2-40B4-BE49-F238E27FC236}">
                <a16:creationId xmlns:a16="http://schemas.microsoft.com/office/drawing/2014/main" id="{DEC365C3-AD85-CB43-9432-67A0EFC25CE0}"/>
              </a:ext>
            </a:extLst>
          </p:cNvPr>
          <p:cNvSpPr>
            <a:spLocks noGrp="1"/>
          </p:cNvSpPr>
          <p:nvPr>
            <p:ph type="sldNum" sz="quarter" idx="12"/>
          </p:nvPr>
        </p:nvSpPr>
        <p:spPr/>
        <p:txBody>
          <a:bodyPr/>
          <a:lstStyle/>
          <a:p>
            <a:fld id="{EA5707C7-6956-490D-AF3B-71A380B217FE}" type="slidenum">
              <a:rPr lang="en-US" smtClean="0"/>
              <a:pPr/>
              <a:t>52</a:t>
            </a:fld>
            <a:endParaRPr lang="en-US"/>
          </a:p>
        </p:txBody>
      </p:sp>
    </p:spTree>
    <p:extLst>
      <p:ext uri="{BB962C8B-B14F-4D97-AF65-F5344CB8AC3E}">
        <p14:creationId xmlns:p14="http://schemas.microsoft.com/office/powerpoint/2010/main" val="19127075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5BA7D-E11D-A94D-8CAE-0294DCD9D3D5}"/>
              </a:ext>
            </a:extLst>
          </p:cNvPr>
          <p:cNvSpPr>
            <a:spLocks noGrp="1"/>
          </p:cNvSpPr>
          <p:nvPr>
            <p:ph type="title"/>
          </p:nvPr>
        </p:nvSpPr>
        <p:spPr/>
        <p:txBody>
          <a:bodyPr/>
          <a:lstStyle/>
          <a:p>
            <a:r>
              <a:rPr lang="en-US" b="1" dirty="0">
                <a:solidFill>
                  <a:srgbClr val="FFFF00"/>
                </a:solidFill>
              </a:rPr>
              <a:t>Political deception</a:t>
            </a:r>
          </a:p>
        </p:txBody>
      </p:sp>
      <p:sp>
        <p:nvSpPr>
          <p:cNvPr id="3" name="Content Placeholder 2">
            <a:extLst>
              <a:ext uri="{FF2B5EF4-FFF2-40B4-BE49-F238E27FC236}">
                <a16:creationId xmlns:a16="http://schemas.microsoft.com/office/drawing/2014/main" id="{B614B707-F8F9-EC4F-BD9C-81924F3889EC}"/>
              </a:ext>
            </a:extLst>
          </p:cNvPr>
          <p:cNvSpPr>
            <a:spLocks noGrp="1"/>
          </p:cNvSpPr>
          <p:nvPr>
            <p:ph idx="1"/>
          </p:nvPr>
        </p:nvSpPr>
        <p:spPr/>
        <p:txBody>
          <a:bodyPr>
            <a:normAutofit/>
          </a:bodyPr>
          <a:lstStyle/>
          <a:p>
            <a:r>
              <a:rPr lang="en-US" dirty="0"/>
              <a:t>Hickenlooper/Coffman claim:</a:t>
            </a:r>
          </a:p>
          <a:p>
            <a:pPr marL="400050" lvl="1" indent="0">
              <a:buNone/>
            </a:pPr>
            <a:r>
              <a:rPr lang="en-US" sz="2000" dirty="0"/>
              <a:t>"In the first six months of 2017, the number of drivers the Colorado State Patrol considered impaired by marijuana dropped 21% compared to the first six months of 2016.”</a:t>
            </a:r>
          </a:p>
          <a:p>
            <a:r>
              <a:rPr lang="en-US" dirty="0"/>
              <a:t>But:</a:t>
            </a:r>
          </a:p>
          <a:p>
            <a:endParaRPr lang="en-US" dirty="0"/>
          </a:p>
          <a:p>
            <a:endParaRPr lang="en-US" dirty="0"/>
          </a:p>
          <a:p>
            <a:pPr marL="457200" lvl="1" indent="0">
              <a:buNone/>
            </a:pPr>
            <a:r>
              <a:rPr lang="en-US" sz="2400" dirty="0"/>
              <a:t>Trend slightly up since start of data collection in 2014.</a:t>
            </a:r>
          </a:p>
          <a:p>
            <a:pPr marL="457200" lvl="1" indent="0">
              <a:buNone/>
            </a:pPr>
            <a:endParaRPr lang="en-US" sz="2400" dirty="0"/>
          </a:p>
          <a:p>
            <a:pPr marL="0" indent="0">
              <a:buNone/>
            </a:pPr>
            <a:endParaRPr lang="en-US" dirty="0"/>
          </a:p>
        </p:txBody>
      </p:sp>
      <p:sp>
        <p:nvSpPr>
          <p:cNvPr id="4" name="Slide Number Placeholder 3">
            <a:extLst>
              <a:ext uri="{FF2B5EF4-FFF2-40B4-BE49-F238E27FC236}">
                <a16:creationId xmlns:a16="http://schemas.microsoft.com/office/drawing/2014/main" id="{67AAA2E1-CB6B-3648-A91A-03B766894224}"/>
              </a:ext>
            </a:extLst>
          </p:cNvPr>
          <p:cNvSpPr>
            <a:spLocks noGrp="1"/>
          </p:cNvSpPr>
          <p:nvPr>
            <p:ph type="sldNum" sz="quarter" idx="12"/>
          </p:nvPr>
        </p:nvSpPr>
        <p:spPr/>
        <p:txBody>
          <a:bodyPr/>
          <a:lstStyle/>
          <a:p>
            <a:fld id="{EA5707C7-6956-490D-AF3B-71A380B217FE}" type="slidenum">
              <a:rPr lang="en-US" smtClean="0"/>
              <a:pPr/>
              <a:t>53</a:t>
            </a:fld>
            <a:endParaRPr lang="en-US"/>
          </a:p>
        </p:txBody>
      </p:sp>
      <p:graphicFrame>
        <p:nvGraphicFramePr>
          <p:cNvPr id="5" name="Table 4">
            <a:extLst>
              <a:ext uri="{FF2B5EF4-FFF2-40B4-BE49-F238E27FC236}">
                <a16:creationId xmlns:a16="http://schemas.microsoft.com/office/drawing/2014/main" id="{27BC67CB-DE5F-6943-81FB-DF7A9C4C10A8}"/>
              </a:ext>
            </a:extLst>
          </p:cNvPr>
          <p:cNvGraphicFramePr>
            <a:graphicFrameLocks noGrp="1"/>
          </p:cNvGraphicFramePr>
          <p:nvPr>
            <p:extLst/>
          </p:nvPr>
        </p:nvGraphicFramePr>
        <p:xfrm>
          <a:off x="1524000" y="3609833"/>
          <a:ext cx="6477001" cy="1271386"/>
        </p:xfrm>
        <a:graphic>
          <a:graphicData uri="http://schemas.openxmlformats.org/drawingml/2006/table">
            <a:tbl>
              <a:tblPr firstRow="1" bandRow="1">
                <a:tableStyleId>{5C22544A-7EE6-4342-B048-85BDC9FD1C3A}</a:tableStyleId>
              </a:tblPr>
              <a:tblGrid>
                <a:gridCol w="3352800">
                  <a:extLst>
                    <a:ext uri="{9D8B030D-6E8A-4147-A177-3AD203B41FA5}">
                      <a16:colId xmlns:a16="http://schemas.microsoft.com/office/drawing/2014/main" val="4024465296"/>
                    </a:ext>
                  </a:extLst>
                </a:gridCol>
                <a:gridCol w="838200">
                  <a:extLst>
                    <a:ext uri="{9D8B030D-6E8A-4147-A177-3AD203B41FA5}">
                      <a16:colId xmlns:a16="http://schemas.microsoft.com/office/drawing/2014/main" val="847465477"/>
                    </a:ext>
                  </a:extLst>
                </a:gridCol>
                <a:gridCol w="762000">
                  <a:extLst>
                    <a:ext uri="{9D8B030D-6E8A-4147-A177-3AD203B41FA5}">
                      <a16:colId xmlns:a16="http://schemas.microsoft.com/office/drawing/2014/main" val="1066937536"/>
                    </a:ext>
                  </a:extLst>
                </a:gridCol>
                <a:gridCol w="762000">
                  <a:extLst>
                    <a:ext uri="{9D8B030D-6E8A-4147-A177-3AD203B41FA5}">
                      <a16:colId xmlns:a16="http://schemas.microsoft.com/office/drawing/2014/main" val="2154989545"/>
                    </a:ext>
                  </a:extLst>
                </a:gridCol>
                <a:gridCol w="762001">
                  <a:extLst>
                    <a:ext uri="{9D8B030D-6E8A-4147-A177-3AD203B41FA5}">
                      <a16:colId xmlns:a16="http://schemas.microsoft.com/office/drawing/2014/main" val="2519830741"/>
                    </a:ext>
                  </a:extLst>
                </a:gridCol>
              </a:tblGrid>
              <a:tr h="308495">
                <a:tc>
                  <a:txBody>
                    <a:bodyPr/>
                    <a:lstStyle/>
                    <a:p>
                      <a:endParaRPr lang="en-US" dirty="0"/>
                    </a:p>
                  </a:txBody>
                  <a:tcPr/>
                </a:tc>
                <a:tc>
                  <a:txBody>
                    <a:bodyPr/>
                    <a:lstStyle/>
                    <a:p>
                      <a:r>
                        <a:rPr lang="en-US" dirty="0"/>
                        <a:t>2014</a:t>
                      </a:r>
                    </a:p>
                  </a:txBody>
                  <a:tcPr/>
                </a:tc>
                <a:tc>
                  <a:txBody>
                    <a:bodyPr/>
                    <a:lstStyle/>
                    <a:p>
                      <a:r>
                        <a:rPr lang="en-US" dirty="0"/>
                        <a:t>2015</a:t>
                      </a:r>
                    </a:p>
                  </a:txBody>
                  <a:tcPr/>
                </a:tc>
                <a:tc>
                  <a:txBody>
                    <a:bodyPr/>
                    <a:lstStyle/>
                    <a:p>
                      <a:r>
                        <a:rPr lang="en-US" dirty="0"/>
                        <a:t>2016</a:t>
                      </a:r>
                    </a:p>
                  </a:txBody>
                  <a:tcPr/>
                </a:tc>
                <a:tc>
                  <a:txBody>
                    <a:bodyPr/>
                    <a:lstStyle/>
                    <a:p>
                      <a:r>
                        <a:rPr lang="en-US" dirty="0"/>
                        <a:t>2017</a:t>
                      </a:r>
                    </a:p>
                  </a:txBody>
                  <a:tcPr/>
                </a:tc>
                <a:extLst>
                  <a:ext uri="{0D108BD9-81ED-4DB2-BD59-A6C34878D82A}">
                    <a16:rowId xmlns:a16="http://schemas.microsoft.com/office/drawing/2014/main" val="849096318"/>
                  </a:ext>
                </a:extLst>
              </a:tr>
              <a:tr h="308495">
                <a:tc>
                  <a:txBody>
                    <a:bodyPr/>
                    <a:lstStyle/>
                    <a:p>
                      <a:r>
                        <a:rPr lang="en-US" sz="1400" dirty="0"/>
                        <a:t>Total marijuana citations</a:t>
                      </a:r>
                    </a:p>
                  </a:txBody>
                  <a:tcPr/>
                </a:tc>
                <a:tc>
                  <a:txBody>
                    <a:bodyPr/>
                    <a:lstStyle/>
                    <a:p>
                      <a:r>
                        <a:rPr lang="en-US" dirty="0"/>
                        <a:t>674</a:t>
                      </a:r>
                    </a:p>
                  </a:txBody>
                  <a:tcPr/>
                </a:tc>
                <a:tc>
                  <a:txBody>
                    <a:bodyPr/>
                    <a:lstStyle/>
                    <a:p>
                      <a:r>
                        <a:rPr lang="en-US" dirty="0"/>
                        <a:t>641</a:t>
                      </a:r>
                    </a:p>
                  </a:txBody>
                  <a:tcPr/>
                </a:tc>
                <a:tc>
                  <a:txBody>
                    <a:bodyPr/>
                    <a:lstStyle/>
                    <a:p>
                      <a:r>
                        <a:rPr lang="en-US" dirty="0"/>
                        <a:t>780</a:t>
                      </a:r>
                    </a:p>
                  </a:txBody>
                  <a:tcPr/>
                </a:tc>
                <a:tc>
                  <a:txBody>
                    <a:bodyPr/>
                    <a:lstStyle/>
                    <a:p>
                      <a:r>
                        <a:rPr lang="en-US" dirty="0"/>
                        <a:t>719</a:t>
                      </a:r>
                    </a:p>
                  </a:txBody>
                  <a:tcPr/>
                </a:tc>
                <a:extLst>
                  <a:ext uri="{0D108BD9-81ED-4DB2-BD59-A6C34878D82A}">
                    <a16:rowId xmlns:a16="http://schemas.microsoft.com/office/drawing/2014/main" val="2640491558"/>
                  </a:ext>
                </a:extLst>
              </a:tr>
              <a:tr h="539866">
                <a:tc>
                  <a:txBody>
                    <a:bodyPr/>
                    <a:lstStyle/>
                    <a:p>
                      <a:r>
                        <a:rPr lang="en-US" sz="1400" dirty="0"/>
                        <a:t>Marijuana as % of total DUI/DUID citations</a:t>
                      </a:r>
                    </a:p>
                  </a:txBody>
                  <a:tcPr/>
                </a:tc>
                <a:tc>
                  <a:txBody>
                    <a:bodyPr/>
                    <a:lstStyle/>
                    <a:p>
                      <a:r>
                        <a:rPr lang="en-US" dirty="0"/>
                        <a:t>14.6%</a:t>
                      </a:r>
                    </a:p>
                  </a:txBody>
                  <a:tcPr/>
                </a:tc>
                <a:tc>
                  <a:txBody>
                    <a:bodyPr/>
                    <a:lstStyle/>
                    <a:p>
                      <a:r>
                        <a:rPr lang="en-US" dirty="0"/>
                        <a:t>13.4%</a:t>
                      </a:r>
                    </a:p>
                  </a:txBody>
                  <a:tcPr/>
                </a:tc>
                <a:tc>
                  <a:txBody>
                    <a:bodyPr/>
                    <a:lstStyle/>
                    <a:p>
                      <a:r>
                        <a:rPr lang="en-US" dirty="0"/>
                        <a:t>16.9%</a:t>
                      </a:r>
                    </a:p>
                  </a:txBody>
                  <a:tcPr/>
                </a:tc>
                <a:tc>
                  <a:txBody>
                    <a:bodyPr/>
                    <a:lstStyle/>
                    <a:p>
                      <a:r>
                        <a:rPr lang="en-US" dirty="0"/>
                        <a:t>14.8%</a:t>
                      </a:r>
                    </a:p>
                  </a:txBody>
                  <a:tcPr/>
                </a:tc>
                <a:extLst>
                  <a:ext uri="{0D108BD9-81ED-4DB2-BD59-A6C34878D82A}">
                    <a16:rowId xmlns:a16="http://schemas.microsoft.com/office/drawing/2014/main" val="2350873106"/>
                  </a:ext>
                </a:extLst>
              </a:tr>
            </a:tbl>
          </a:graphicData>
        </a:graphic>
      </p:graphicFrame>
      <p:pic>
        <p:nvPicPr>
          <p:cNvPr id="7" name="Picture 6">
            <a:extLst>
              <a:ext uri="{FF2B5EF4-FFF2-40B4-BE49-F238E27FC236}">
                <a16:creationId xmlns:a16="http://schemas.microsoft.com/office/drawing/2014/main" id="{ECBCBA82-3667-D541-B737-9BC3A1703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5324448"/>
            <a:ext cx="3467100" cy="1214464"/>
          </a:xfrm>
          <a:prstGeom prst="rect">
            <a:avLst/>
          </a:prstGeom>
        </p:spPr>
      </p:pic>
      <p:sp>
        <p:nvSpPr>
          <p:cNvPr id="6" name="TextBox 5">
            <a:extLst>
              <a:ext uri="{FF2B5EF4-FFF2-40B4-BE49-F238E27FC236}">
                <a16:creationId xmlns:a16="http://schemas.microsoft.com/office/drawing/2014/main" id="{F47EAE48-B6A3-2A47-ABF6-BED464EF6DCB}"/>
              </a:ext>
            </a:extLst>
          </p:cNvPr>
          <p:cNvSpPr txBox="1"/>
          <p:nvPr/>
        </p:nvSpPr>
        <p:spPr>
          <a:xfrm>
            <a:off x="4724400" y="5334000"/>
            <a:ext cx="3657600" cy="646331"/>
          </a:xfrm>
          <a:prstGeom prst="rect">
            <a:avLst/>
          </a:prstGeom>
          <a:noFill/>
        </p:spPr>
        <p:txBody>
          <a:bodyPr wrap="square" rtlCol="0">
            <a:spAutoFit/>
          </a:bodyPr>
          <a:lstStyle/>
          <a:p>
            <a:r>
              <a:rPr lang="en-US" dirty="0"/>
              <a:t>2016 to 2017 Full year – 8% drop</a:t>
            </a:r>
          </a:p>
          <a:p>
            <a:r>
              <a:rPr lang="en-US" dirty="0"/>
              <a:t>2015 to 2016 Full year– 22% increase</a:t>
            </a:r>
          </a:p>
        </p:txBody>
      </p:sp>
    </p:spTree>
    <p:extLst>
      <p:ext uri="{BB962C8B-B14F-4D97-AF65-F5344CB8AC3E}">
        <p14:creationId xmlns:p14="http://schemas.microsoft.com/office/powerpoint/2010/main" val="42809952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AEA5C-912C-1943-B7B8-E066C08A13F8}"/>
              </a:ext>
            </a:extLst>
          </p:cNvPr>
          <p:cNvSpPr>
            <a:spLocks noGrp="1"/>
          </p:cNvSpPr>
          <p:nvPr>
            <p:ph type="title"/>
          </p:nvPr>
        </p:nvSpPr>
        <p:spPr/>
        <p:txBody>
          <a:bodyPr/>
          <a:lstStyle/>
          <a:p>
            <a:r>
              <a:rPr lang="en-US" b="1" dirty="0">
                <a:solidFill>
                  <a:srgbClr val="FFFF00"/>
                </a:solidFill>
              </a:rPr>
              <a:t>Hickenlooper vs the facts</a:t>
            </a:r>
          </a:p>
        </p:txBody>
      </p:sp>
      <p:sp>
        <p:nvSpPr>
          <p:cNvPr id="3" name="Text Placeholder 2">
            <a:extLst>
              <a:ext uri="{FF2B5EF4-FFF2-40B4-BE49-F238E27FC236}">
                <a16:creationId xmlns:a16="http://schemas.microsoft.com/office/drawing/2014/main" id="{26793BFC-5D1D-FF43-9D7F-64C604DC6E9A}"/>
              </a:ext>
            </a:extLst>
          </p:cNvPr>
          <p:cNvSpPr>
            <a:spLocks noGrp="1"/>
          </p:cNvSpPr>
          <p:nvPr>
            <p:ph type="body" idx="1"/>
          </p:nvPr>
        </p:nvSpPr>
        <p:spPr/>
        <p:txBody>
          <a:bodyPr/>
          <a:lstStyle/>
          <a:p>
            <a:r>
              <a:rPr lang="en-US" dirty="0"/>
              <a:t>The Governor*		</a:t>
            </a:r>
          </a:p>
        </p:txBody>
      </p:sp>
      <p:sp>
        <p:nvSpPr>
          <p:cNvPr id="4" name="Content Placeholder 3">
            <a:extLst>
              <a:ext uri="{FF2B5EF4-FFF2-40B4-BE49-F238E27FC236}">
                <a16:creationId xmlns:a16="http://schemas.microsoft.com/office/drawing/2014/main" id="{7A8FCD76-E13D-E649-B1AD-CC6850AA885C}"/>
              </a:ext>
            </a:extLst>
          </p:cNvPr>
          <p:cNvSpPr>
            <a:spLocks noGrp="1"/>
          </p:cNvSpPr>
          <p:nvPr>
            <p:ph sz="half" idx="2"/>
          </p:nvPr>
        </p:nvSpPr>
        <p:spPr>
          <a:xfrm>
            <a:off x="457200" y="2174875"/>
            <a:ext cx="3657601" cy="1711325"/>
          </a:xfrm>
        </p:spPr>
        <p:txBody>
          <a:bodyPr>
            <a:normAutofit/>
          </a:bodyPr>
          <a:lstStyle/>
          <a:p>
            <a:r>
              <a:rPr lang="en-US" sz="1800" dirty="0"/>
              <a:t>HKCS: no significant change in youth use of marijuana since legalization.  [</a:t>
            </a:r>
            <a:r>
              <a:rPr lang="en-US" sz="1600" i="1" dirty="0"/>
              <a:t>HKCS is the only  survey quoted by the Drug Policy Alliance</a:t>
            </a:r>
            <a:r>
              <a:rPr lang="en-US" sz="1800" dirty="0"/>
              <a:t>.]</a:t>
            </a:r>
          </a:p>
        </p:txBody>
      </p:sp>
      <p:sp>
        <p:nvSpPr>
          <p:cNvPr id="5" name="Text Placeholder 4">
            <a:extLst>
              <a:ext uri="{FF2B5EF4-FFF2-40B4-BE49-F238E27FC236}">
                <a16:creationId xmlns:a16="http://schemas.microsoft.com/office/drawing/2014/main" id="{5963BC67-8B62-4843-9E89-1234C73852D7}"/>
              </a:ext>
            </a:extLst>
          </p:cNvPr>
          <p:cNvSpPr>
            <a:spLocks noGrp="1"/>
          </p:cNvSpPr>
          <p:nvPr>
            <p:ph type="body" sz="quarter" idx="3"/>
          </p:nvPr>
        </p:nvSpPr>
        <p:spPr/>
        <p:txBody>
          <a:bodyPr/>
          <a:lstStyle/>
          <a:p>
            <a:r>
              <a:rPr lang="en-US" dirty="0"/>
              <a:t>The facts</a:t>
            </a:r>
          </a:p>
        </p:txBody>
      </p:sp>
      <p:sp>
        <p:nvSpPr>
          <p:cNvPr id="6" name="Content Placeholder 5">
            <a:extLst>
              <a:ext uri="{FF2B5EF4-FFF2-40B4-BE49-F238E27FC236}">
                <a16:creationId xmlns:a16="http://schemas.microsoft.com/office/drawing/2014/main" id="{51B2DCC8-F455-8A41-B048-B06185A8A964}"/>
              </a:ext>
            </a:extLst>
          </p:cNvPr>
          <p:cNvSpPr>
            <a:spLocks noGrp="1"/>
          </p:cNvSpPr>
          <p:nvPr>
            <p:ph sz="quarter" idx="4"/>
          </p:nvPr>
        </p:nvSpPr>
        <p:spPr>
          <a:xfrm>
            <a:off x="4150361" y="1981200"/>
            <a:ext cx="4572000" cy="3951288"/>
          </a:xfrm>
        </p:spPr>
        <p:txBody>
          <a:bodyPr>
            <a:normAutofit/>
          </a:bodyPr>
          <a:lstStyle/>
          <a:p>
            <a:r>
              <a:rPr lang="en-US" sz="1800" dirty="0"/>
              <a:t>HKCS omits 34% of state, &amp; all school dropouts.  HKCS has only qualified to be included in the CDC YRBS HS survey 4 times since 1991.  The relevant comparison is post commercialization.</a:t>
            </a:r>
          </a:p>
          <a:p>
            <a:r>
              <a:rPr lang="en-US" sz="1800" dirty="0"/>
              <a:t>Colorado was #14 in 2005</a:t>
            </a:r>
          </a:p>
          <a:p>
            <a:endParaRPr lang="en-US" sz="2000" dirty="0"/>
          </a:p>
          <a:p>
            <a:endParaRPr lang="en-US" sz="2000" dirty="0"/>
          </a:p>
        </p:txBody>
      </p:sp>
      <p:sp>
        <p:nvSpPr>
          <p:cNvPr id="7" name="Slide Number Placeholder 6">
            <a:extLst>
              <a:ext uri="{FF2B5EF4-FFF2-40B4-BE49-F238E27FC236}">
                <a16:creationId xmlns:a16="http://schemas.microsoft.com/office/drawing/2014/main" id="{8F5A4F5B-EE3D-6B47-B534-7B80669D1876}"/>
              </a:ext>
            </a:extLst>
          </p:cNvPr>
          <p:cNvSpPr>
            <a:spLocks noGrp="1"/>
          </p:cNvSpPr>
          <p:nvPr>
            <p:ph type="sldNum" sz="quarter" idx="12"/>
          </p:nvPr>
        </p:nvSpPr>
        <p:spPr/>
        <p:txBody>
          <a:bodyPr/>
          <a:lstStyle/>
          <a:p>
            <a:fld id="{EA5707C7-6956-490D-AF3B-71A380B217FE}" type="slidenum">
              <a:rPr lang="en-US" smtClean="0"/>
              <a:pPr/>
              <a:t>54</a:t>
            </a:fld>
            <a:endParaRPr lang="en-US"/>
          </a:p>
        </p:txBody>
      </p:sp>
      <p:pic>
        <p:nvPicPr>
          <p:cNvPr id="9" name="Picture 8">
            <a:extLst>
              <a:ext uri="{FF2B5EF4-FFF2-40B4-BE49-F238E27FC236}">
                <a16:creationId xmlns:a16="http://schemas.microsoft.com/office/drawing/2014/main" id="{926387D8-906D-DD46-AB4E-5F162DE3F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545" y="3729602"/>
            <a:ext cx="4312920" cy="2657545"/>
          </a:xfrm>
          <a:prstGeom prst="rect">
            <a:avLst/>
          </a:prstGeom>
        </p:spPr>
      </p:pic>
      <p:pic>
        <p:nvPicPr>
          <p:cNvPr id="11" name="Picture 10">
            <a:extLst>
              <a:ext uri="{FF2B5EF4-FFF2-40B4-BE49-F238E27FC236}">
                <a16:creationId xmlns:a16="http://schemas.microsoft.com/office/drawing/2014/main" id="{813EE99E-37C9-7C4B-A51D-707C105FD5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5025" y="3728724"/>
            <a:ext cx="4221480" cy="5101583"/>
          </a:xfrm>
          <a:prstGeom prst="rect">
            <a:avLst/>
          </a:prstGeom>
        </p:spPr>
      </p:pic>
      <p:sp>
        <p:nvSpPr>
          <p:cNvPr id="12" name="TextBox 11">
            <a:extLst>
              <a:ext uri="{FF2B5EF4-FFF2-40B4-BE49-F238E27FC236}">
                <a16:creationId xmlns:a16="http://schemas.microsoft.com/office/drawing/2014/main" id="{9B9CC673-3BE0-6C46-957A-3EF041BE4918}"/>
              </a:ext>
            </a:extLst>
          </p:cNvPr>
          <p:cNvSpPr txBox="1"/>
          <p:nvPr/>
        </p:nvSpPr>
        <p:spPr>
          <a:xfrm>
            <a:off x="296545" y="6538912"/>
            <a:ext cx="3970655" cy="369332"/>
          </a:xfrm>
          <a:prstGeom prst="rect">
            <a:avLst/>
          </a:prstGeom>
          <a:noFill/>
        </p:spPr>
        <p:txBody>
          <a:bodyPr wrap="square" rtlCol="0">
            <a:spAutoFit/>
          </a:bodyPr>
          <a:lstStyle/>
          <a:p>
            <a:r>
              <a:rPr lang="en-US" dirty="0"/>
              <a:t>*</a:t>
            </a:r>
            <a:r>
              <a:rPr lang="en-US" sz="1400" dirty="0"/>
              <a:t>Aug 24, 2017 letter to AG Sessions</a:t>
            </a:r>
            <a:endParaRPr lang="en-US" dirty="0"/>
          </a:p>
        </p:txBody>
      </p:sp>
    </p:spTree>
    <p:extLst>
      <p:ext uri="{BB962C8B-B14F-4D97-AF65-F5344CB8AC3E}">
        <p14:creationId xmlns:p14="http://schemas.microsoft.com/office/powerpoint/2010/main" val="7749437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AEA5C-912C-1943-B7B8-E066C08A13F8}"/>
              </a:ext>
            </a:extLst>
          </p:cNvPr>
          <p:cNvSpPr>
            <a:spLocks noGrp="1"/>
          </p:cNvSpPr>
          <p:nvPr>
            <p:ph type="title"/>
          </p:nvPr>
        </p:nvSpPr>
        <p:spPr/>
        <p:txBody>
          <a:bodyPr/>
          <a:lstStyle/>
          <a:p>
            <a:r>
              <a:rPr lang="en-US" b="1" dirty="0">
                <a:solidFill>
                  <a:srgbClr val="FFFF00"/>
                </a:solidFill>
              </a:rPr>
              <a:t>Hickenlooper vs the facts</a:t>
            </a:r>
          </a:p>
        </p:txBody>
      </p:sp>
      <p:sp>
        <p:nvSpPr>
          <p:cNvPr id="3" name="Text Placeholder 2">
            <a:extLst>
              <a:ext uri="{FF2B5EF4-FFF2-40B4-BE49-F238E27FC236}">
                <a16:creationId xmlns:a16="http://schemas.microsoft.com/office/drawing/2014/main" id="{26793BFC-5D1D-FF43-9D7F-64C604DC6E9A}"/>
              </a:ext>
            </a:extLst>
          </p:cNvPr>
          <p:cNvSpPr>
            <a:spLocks noGrp="1"/>
          </p:cNvSpPr>
          <p:nvPr>
            <p:ph type="body" idx="1"/>
          </p:nvPr>
        </p:nvSpPr>
        <p:spPr/>
        <p:txBody>
          <a:bodyPr/>
          <a:lstStyle/>
          <a:p>
            <a:r>
              <a:rPr lang="en-US" dirty="0"/>
              <a:t>The Governor*		</a:t>
            </a:r>
          </a:p>
        </p:txBody>
      </p:sp>
      <p:sp>
        <p:nvSpPr>
          <p:cNvPr id="4" name="Content Placeholder 3">
            <a:extLst>
              <a:ext uri="{FF2B5EF4-FFF2-40B4-BE49-F238E27FC236}">
                <a16:creationId xmlns:a16="http://schemas.microsoft.com/office/drawing/2014/main" id="{7A8FCD76-E13D-E649-B1AD-CC6850AA885C}"/>
              </a:ext>
            </a:extLst>
          </p:cNvPr>
          <p:cNvSpPr>
            <a:spLocks noGrp="1"/>
          </p:cNvSpPr>
          <p:nvPr>
            <p:ph sz="half" idx="2"/>
          </p:nvPr>
        </p:nvSpPr>
        <p:spPr>
          <a:xfrm>
            <a:off x="457200" y="2174875"/>
            <a:ext cx="3657601" cy="1711325"/>
          </a:xfrm>
        </p:spPr>
        <p:txBody>
          <a:bodyPr>
            <a:normAutofit/>
          </a:bodyPr>
          <a:lstStyle/>
          <a:p>
            <a:r>
              <a:rPr lang="en-US" sz="2000" dirty="0"/>
              <a:t>Marijuana exposure calls [to the Rocky Mt. Poison and Drug Center] declined from 229 in 2015 to 201 in 2016, a 12% decrease.</a:t>
            </a:r>
          </a:p>
        </p:txBody>
      </p:sp>
      <p:sp>
        <p:nvSpPr>
          <p:cNvPr id="5" name="Text Placeholder 4">
            <a:extLst>
              <a:ext uri="{FF2B5EF4-FFF2-40B4-BE49-F238E27FC236}">
                <a16:creationId xmlns:a16="http://schemas.microsoft.com/office/drawing/2014/main" id="{5963BC67-8B62-4843-9E89-1234C73852D7}"/>
              </a:ext>
            </a:extLst>
          </p:cNvPr>
          <p:cNvSpPr>
            <a:spLocks noGrp="1"/>
          </p:cNvSpPr>
          <p:nvPr>
            <p:ph type="body" sz="quarter" idx="3"/>
          </p:nvPr>
        </p:nvSpPr>
        <p:spPr/>
        <p:txBody>
          <a:bodyPr/>
          <a:lstStyle/>
          <a:p>
            <a:r>
              <a:rPr lang="en-US" dirty="0"/>
              <a:t>The facts</a:t>
            </a:r>
          </a:p>
        </p:txBody>
      </p:sp>
      <p:sp>
        <p:nvSpPr>
          <p:cNvPr id="6" name="Content Placeholder 5">
            <a:extLst>
              <a:ext uri="{FF2B5EF4-FFF2-40B4-BE49-F238E27FC236}">
                <a16:creationId xmlns:a16="http://schemas.microsoft.com/office/drawing/2014/main" id="{51B2DCC8-F455-8A41-B048-B06185A8A964}"/>
              </a:ext>
            </a:extLst>
          </p:cNvPr>
          <p:cNvSpPr>
            <a:spLocks noGrp="1"/>
          </p:cNvSpPr>
          <p:nvPr>
            <p:ph sz="quarter" idx="4"/>
          </p:nvPr>
        </p:nvSpPr>
        <p:spPr>
          <a:xfrm>
            <a:off x="4114801" y="2174875"/>
            <a:ext cx="4572000" cy="873125"/>
          </a:xfrm>
        </p:spPr>
        <p:txBody>
          <a:bodyPr>
            <a:normAutofit/>
          </a:bodyPr>
          <a:lstStyle/>
          <a:p>
            <a:r>
              <a:rPr lang="en-US" sz="2000" dirty="0"/>
              <a:t>Exposure calls up over 300% since commercialization </a:t>
            </a:r>
            <a:r>
              <a:rPr lang="en-US" sz="1600" dirty="0"/>
              <a:t>(((229+201)/2)/70)</a:t>
            </a:r>
            <a:r>
              <a:rPr lang="en-US" sz="2000" dirty="0"/>
              <a:t>.</a:t>
            </a:r>
          </a:p>
        </p:txBody>
      </p:sp>
      <p:sp>
        <p:nvSpPr>
          <p:cNvPr id="7" name="Slide Number Placeholder 6">
            <a:extLst>
              <a:ext uri="{FF2B5EF4-FFF2-40B4-BE49-F238E27FC236}">
                <a16:creationId xmlns:a16="http://schemas.microsoft.com/office/drawing/2014/main" id="{8F5A4F5B-EE3D-6B47-B534-7B80669D1876}"/>
              </a:ext>
            </a:extLst>
          </p:cNvPr>
          <p:cNvSpPr>
            <a:spLocks noGrp="1"/>
          </p:cNvSpPr>
          <p:nvPr>
            <p:ph type="sldNum" sz="quarter" idx="12"/>
          </p:nvPr>
        </p:nvSpPr>
        <p:spPr/>
        <p:txBody>
          <a:bodyPr/>
          <a:lstStyle/>
          <a:p>
            <a:fld id="{EA5707C7-6956-490D-AF3B-71A380B217FE}" type="slidenum">
              <a:rPr lang="en-US" smtClean="0"/>
              <a:pPr/>
              <a:t>55</a:t>
            </a:fld>
            <a:endParaRPr lang="en-US"/>
          </a:p>
        </p:txBody>
      </p:sp>
      <p:pic>
        <p:nvPicPr>
          <p:cNvPr id="13" name="Picture 12">
            <a:extLst>
              <a:ext uri="{FF2B5EF4-FFF2-40B4-BE49-F238E27FC236}">
                <a16:creationId xmlns:a16="http://schemas.microsoft.com/office/drawing/2014/main" id="{31007BC1-F0B5-E946-8927-4E89132C9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0728" y="3581400"/>
            <a:ext cx="4237859" cy="3276600"/>
          </a:xfrm>
          <a:prstGeom prst="rect">
            <a:avLst/>
          </a:prstGeom>
        </p:spPr>
      </p:pic>
      <p:sp>
        <p:nvSpPr>
          <p:cNvPr id="14" name="Rectangle 13">
            <a:extLst>
              <a:ext uri="{FF2B5EF4-FFF2-40B4-BE49-F238E27FC236}">
                <a16:creationId xmlns:a16="http://schemas.microsoft.com/office/drawing/2014/main" id="{04233DAB-9789-8E4B-B1B0-F29563C6AC45}"/>
              </a:ext>
            </a:extLst>
          </p:cNvPr>
          <p:cNvSpPr/>
          <p:nvPr/>
        </p:nvSpPr>
        <p:spPr>
          <a:xfrm>
            <a:off x="304800" y="6226055"/>
            <a:ext cx="2776209" cy="307777"/>
          </a:xfrm>
          <a:prstGeom prst="rect">
            <a:avLst/>
          </a:prstGeom>
        </p:spPr>
        <p:txBody>
          <a:bodyPr wrap="none">
            <a:spAutoFit/>
          </a:bodyPr>
          <a:lstStyle/>
          <a:p>
            <a:r>
              <a:rPr lang="en-US" sz="1400" dirty="0"/>
              <a:t>*Aug 24, 2017 letter to AG Sessions</a:t>
            </a:r>
          </a:p>
        </p:txBody>
      </p:sp>
    </p:spTree>
    <p:extLst>
      <p:ext uri="{BB962C8B-B14F-4D97-AF65-F5344CB8AC3E}">
        <p14:creationId xmlns:p14="http://schemas.microsoft.com/office/powerpoint/2010/main" val="8972024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7FCB-06AC-4D4A-BD01-EE995439688E}"/>
              </a:ext>
            </a:extLst>
          </p:cNvPr>
          <p:cNvSpPr>
            <a:spLocks noGrp="1"/>
          </p:cNvSpPr>
          <p:nvPr>
            <p:ph type="title"/>
          </p:nvPr>
        </p:nvSpPr>
        <p:spPr/>
        <p:txBody>
          <a:bodyPr/>
          <a:lstStyle/>
          <a:p>
            <a:r>
              <a:rPr lang="en-US" b="1" dirty="0">
                <a:solidFill>
                  <a:srgbClr val="FFFF00"/>
                </a:solidFill>
              </a:rPr>
              <a:t>Hickenlooper vs the facts</a:t>
            </a:r>
          </a:p>
        </p:txBody>
      </p:sp>
      <p:sp>
        <p:nvSpPr>
          <p:cNvPr id="3" name="Text Placeholder 2">
            <a:extLst>
              <a:ext uri="{FF2B5EF4-FFF2-40B4-BE49-F238E27FC236}">
                <a16:creationId xmlns:a16="http://schemas.microsoft.com/office/drawing/2014/main" id="{DAE1B7DE-CF6F-1048-A94E-F045A66B3E17}"/>
              </a:ext>
            </a:extLst>
          </p:cNvPr>
          <p:cNvSpPr>
            <a:spLocks noGrp="1"/>
          </p:cNvSpPr>
          <p:nvPr>
            <p:ph type="body" idx="1"/>
          </p:nvPr>
        </p:nvSpPr>
        <p:spPr/>
        <p:txBody>
          <a:bodyPr/>
          <a:lstStyle/>
          <a:p>
            <a:r>
              <a:rPr lang="en-US" dirty="0"/>
              <a:t>The Governor*	</a:t>
            </a:r>
          </a:p>
        </p:txBody>
      </p:sp>
      <p:sp>
        <p:nvSpPr>
          <p:cNvPr id="4" name="Content Placeholder 3">
            <a:extLst>
              <a:ext uri="{FF2B5EF4-FFF2-40B4-BE49-F238E27FC236}">
                <a16:creationId xmlns:a16="http://schemas.microsoft.com/office/drawing/2014/main" id="{C725E9B0-0B43-D249-B174-B3348704B17A}"/>
              </a:ext>
            </a:extLst>
          </p:cNvPr>
          <p:cNvSpPr>
            <a:spLocks noGrp="1"/>
          </p:cNvSpPr>
          <p:nvPr>
            <p:ph sz="half" idx="2"/>
          </p:nvPr>
        </p:nvSpPr>
        <p:spPr>
          <a:xfrm>
            <a:off x="457200" y="2174875"/>
            <a:ext cx="4040188" cy="1711325"/>
          </a:xfrm>
        </p:spPr>
        <p:txBody>
          <a:bodyPr>
            <a:normAutofit lnSpcReduction="10000"/>
          </a:bodyPr>
          <a:lstStyle/>
          <a:p>
            <a:r>
              <a:rPr lang="en-US" sz="2000" dirty="0"/>
              <a:t>MJ-related emergency department visits fell from 1,309 in 2014 to 704 in 2015.</a:t>
            </a:r>
          </a:p>
        </p:txBody>
      </p:sp>
      <p:sp>
        <p:nvSpPr>
          <p:cNvPr id="5" name="Text Placeholder 4">
            <a:extLst>
              <a:ext uri="{FF2B5EF4-FFF2-40B4-BE49-F238E27FC236}">
                <a16:creationId xmlns:a16="http://schemas.microsoft.com/office/drawing/2014/main" id="{6D67D628-2FD2-B145-853E-3171F80FA368}"/>
              </a:ext>
            </a:extLst>
          </p:cNvPr>
          <p:cNvSpPr>
            <a:spLocks noGrp="1"/>
          </p:cNvSpPr>
          <p:nvPr>
            <p:ph type="body" sz="quarter" idx="3"/>
          </p:nvPr>
        </p:nvSpPr>
        <p:spPr/>
        <p:txBody>
          <a:bodyPr/>
          <a:lstStyle/>
          <a:p>
            <a:r>
              <a:rPr lang="en-US" dirty="0"/>
              <a:t>The facts</a:t>
            </a:r>
          </a:p>
        </p:txBody>
      </p:sp>
      <p:sp>
        <p:nvSpPr>
          <p:cNvPr id="6" name="Content Placeholder 5">
            <a:extLst>
              <a:ext uri="{FF2B5EF4-FFF2-40B4-BE49-F238E27FC236}">
                <a16:creationId xmlns:a16="http://schemas.microsoft.com/office/drawing/2014/main" id="{75C5D95B-042E-AA47-BF76-E07CFE710206}"/>
              </a:ext>
            </a:extLst>
          </p:cNvPr>
          <p:cNvSpPr>
            <a:spLocks noGrp="1"/>
          </p:cNvSpPr>
          <p:nvPr>
            <p:ph sz="quarter" idx="4"/>
          </p:nvPr>
        </p:nvSpPr>
        <p:spPr>
          <a:xfrm>
            <a:off x="4645025" y="2174875"/>
            <a:ext cx="4041775" cy="3837543"/>
          </a:xfrm>
        </p:spPr>
        <p:txBody>
          <a:bodyPr>
            <a:normAutofit lnSpcReduction="10000"/>
          </a:bodyPr>
          <a:lstStyle/>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MJ-related emergency department visits up 65% since 2011</a:t>
            </a:r>
            <a:r>
              <a:rPr lang="en-US" sz="1600" dirty="0"/>
              <a:t> (((1039+(4/3)*754)/2)/618)</a:t>
            </a:r>
            <a:r>
              <a:rPr lang="en-US" sz="2000" dirty="0"/>
              <a:t> </a:t>
            </a:r>
          </a:p>
          <a:p>
            <a:r>
              <a:rPr lang="en-US" sz="2000" dirty="0"/>
              <a:t>MJ-related hospitalizations up 375% since commercialization</a:t>
            </a:r>
            <a:r>
              <a:rPr lang="en-US" sz="1600" dirty="0"/>
              <a:t> (3025/800)</a:t>
            </a:r>
            <a:r>
              <a:rPr lang="en-US" sz="2000" dirty="0"/>
              <a:t>.</a:t>
            </a:r>
          </a:p>
        </p:txBody>
      </p:sp>
      <p:sp>
        <p:nvSpPr>
          <p:cNvPr id="7" name="Slide Number Placeholder 6">
            <a:extLst>
              <a:ext uri="{FF2B5EF4-FFF2-40B4-BE49-F238E27FC236}">
                <a16:creationId xmlns:a16="http://schemas.microsoft.com/office/drawing/2014/main" id="{E7700EFD-6301-D547-B064-AB3A1CD0BB30}"/>
              </a:ext>
            </a:extLst>
          </p:cNvPr>
          <p:cNvSpPr>
            <a:spLocks noGrp="1"/>
          </p:cNvSpPr>
          <p:nvPr>
            <p:ph type="sldNum" sz="quarter" idx="12"/>
          </p:nvPr>
        </p:nvSpPr>
        <p:spPr/>
        <p:txBody>
          <a:bodyPr/>
          <a:lstStyle/>
          <a:p>
            <a:fld id="{EA5707C7-6956-490D-AF3B-71A380B217FE}" type="slidenum">
              <a:rPr lang="en-US" smtClean="0"/>
              <a:pPr/>
              <a:t>56</a:t>
            </a:fld>
            <a:endParaRPr lang="en-US"/>
          </a:p>
        </p:txBody>
      </p:sp>
      <p:pic>
        <p:nvPicPr>
          <p:cNvPr id="9" name="Picture 8">
            <a:extLst>
              <a:ext uri="{FF2B5EF4-FFF2-40B4-BE49-F238E27FC236}">
                <a16:creationId xmlns:a16="http://schemas.microsoft.com/office/drawing/2014/main" id="{9588828E-742F-DF4C-B110-C7199FF89C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087814"/>
            <a:ext cx="4344988" cy="3770185"/>
          </a:xfrm>
          <a:prstGeom prst="rect">
            <a:avLst/>
          </a:prstGeom>
        </p:spPr>
      </p:pic>
      <p:sp>
        <p:nvSpPr>
          <p:cNvPr id="10" name="Rectangle 9">
            <a:extLst>
              <a:ext uri="{FF2B5EF4-FFF2-40B4-BE49-F238E27FC236}">
                <a16:creationId xmlns:a16="http://schemas.microsoft.com/office/drawing/2014/main" id="{02B6CA66-F08D-7A48-8956-058BA61AFC0C}"/>
              </a:ext>
            </a:extLst>
          </p:cNvPr>
          <p:cNvSpPr/>
          <p:nvPr/>
        </p:nvSpPr>
        <p:spPr>
          <a:xfrm>
            <a:off x="4967209" y="6012418"/>
            <a:ext cx="2776209" cy="307777"/>
          </a:xfrm>
          <a:prstGeom prst="rect">
            <a:avLst/>
          </a:prstGeom>
        </p:spPr>
        <p:txBody>
          <a:bodyPr wrap="none">
            <a:spAutoFit/>
          </a:bodyPr>
          <a:lstStyle/>
          <a:p>
            <a:r>
              <a:rPr lang="en-US" sz="1400" dirty="0"/>
              <a:t>*Aug 24, 2017 letter to AG Sessions</a:t>
            </a:r>
          </a:p>
        </p:txBody>
      </p:sp>
      <p:pic>
        <p:nvPicPr>
          <p:cNvPr id="11" name="Picture 10">
            <a:extLst>
              <a:ext uri="{FF2B5EF4-FFF2-40B4-BE49-F238E27FC236}">
                <a16:creationId xmlns:a16="http://schemas.microsoft.com/office/drawing/2014/main" id="{AD5556AC-81DB-0D4F-8501-CC4B21192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5025" y="2140126"/>
            <a:ext cx="4164767" cy="1974674"/>
          </a:xfrm>
          <a:prstGeom prst="rect">
            <a:avLst/>
          </a:prstGeom>
        </p:spPr>
      </p:pic>
    </p:spTree>
    <p:extLst>
      <p:ext uri="{BB962C8B-B14F-4D97-AF65-F5344CB8AC3E}">
        <p14:creationId xmlns:p14="http://schemas.microsoft.com/office/powerpoint/2010/main" val="1787123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618A93-1454-084F-A8CF-3570B626C789}"/>
              </a:ext>
            </a:extLst>
          </p:cNvPr>
          <p:cNvSpPr>
            <a:spLocks noGrp="1"/>
          </p:cNvSpPr>
          <p:nvPr>
            <p:ph type="sldNum" sz="quarter" idx="12"/>
          </p:nvPr>
        </p:nvSpPr>
        <p:spPr/>
        <p:txBody>
          <a:bodyPr/>
          <a:lstStyle/>
          <a:p>
            <a:fld id="{EA5707C7-6956-490D-AF3B-71A380B217FE}" type="slidenum">
              <a:rPr lang="en-US" smtClean="0"/>
              <a:pPr/>
              <a:t>57</a:t>
            </a:fld>
            <a:endParaRPr lang="en-US"/>
          </a:p>
        </p:txBody>
      </p:sp>
      <p:pic>
        <p:nvPicPr>
          <p:cNvPr id="4" name="Picture 3">
            <a:extLst>
              <a:ext uri="{FF2B5EF4-FFF2-40B4-BE49-F238E27FC236}">
                <a16:creationId xmlns:a16="http://schemas.microsoft.com/office/drawing/2014/main" id="{A66490F9-F228-7C44-AF5F-04B3472E31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55026"/>
          </a:xfrm>
          <a:prstGeom prst="rect">
            <a:avLst/>
          </a:prstGeom>
        </p:spPr>
      </p:pic>
      <p:sp>
        <p:nvSpPr>
          <p:cNvPr id="5" name="Rectangle 4">
            <a:extLst>
              <a:ext uri="{FF2B5EF4-FFF2-40B4-BE49-F238E27FC236}">
                <a16:creationId xmlns:a16="http://schemas.microsoft.com/office/drawing/2014/main" id="{14B47C52-ADA3-614F-9F1E-48ACB3F6DD42}"/>
              </a:ext>
            </a:extLst>
          </p:cNvPr>
          <p:cNvSpPr/>
          <p:nvPr/>
        </p:nvSpPr>
        <p:spPr>
          <a:xfrm>
            <a:off x="1066800" y="6272569"/>
            <a:ext cx="7010400" cy="461665"/>
          </a:xfrm>
          <a:prstGeom prst="rect">
            <a:avLst/>
          </a:prstGeom>
        </p:spPr>
        <p:txBody>
          <a:bodyPr wrap="square">
            <a:spAutoFit/>
          </a:bodyPr>
          <a:lstStyle/>
          <a:p>
            <a:r>
              <a:rPr lang="en-US" sz="1200" dirty="0" err="1"/>
              <a:t>Salomonsen-Sautel</a:t>
            </a:r>
            <a:r>
              <a:rPr lang="en-US" sz="1200" dirty="0"/>
              <a:t> S, Min S-J, Sakai JT et al. Trends in fatal motor vehicle crashes before and after marijuana commercialization in Colorado. Drug and Alcohol Dependence 140 (2014) 137-144</a:t>
            </a:r>
          </a:p>
        </p:txBody>
      </p:sp>
    </p:spTree>
    <p:extLst>
      <p:ext uri="{BB962C8B-B14F-4D97-AF65-F5344CB8AC3E}">
        <p14:creationId xmlns:p14="http://schemas.microsoft.com/office/powerpoint/2010/main" val="18365473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07E4F-540C-E244-A98C-52531A63C242}"/>
              </a:ext>
            </a:extLst>
          </p:cNvPr>
          <p:cNvSpPr>
            <a:spLocks noGrp="1"/>
          </p:cNvSpPr>
          <p:nvPr>
            <p:ph type="title"/>
          </p:nvPr>
        </p:nvSpPr>
        <p:spPr/>
        <p:txBody>
          <a:bodyPr/>
          <a:lstStyle/>
          <a:p>
            <a:r>
              <a:rPr lang="en-US" b="1" dirty="0">
                <a:solidFill>
                  <a:srgbClr val="FFFF00"/>
                </a:solidFill>
              </a:rPr>
              <a:t>Hickenlooper vs the facts</a:t>
            </a:r>
          </a:p>
        </p:txBody>
      </p:sp>
      <p:sp>
        <p:nvSpPr>
          <p:cNvPr id="3" name="Text Placeholder 2">
            <a:extLst>
              <a:ext uri="{FF2B5EF4-FFF2-40B4-BE49-F238E27FC236}">
                <a16:creationId xmlns:a16="http://schemas.microsoft.com/office/drawing/2014/main" id="{2A0C8943-270D-0140-9DDA-72C1FFE37F67}"/>
              </a:ext>
            </a:extLst>
          </p:cNvPr>
          <p:cNvSpPr>
            <a:spLocks noGrp="1"/>
          </p:cNvSpPr>
          <p:nvPr>
            <p:ph type="body" idx="1"/>
          </p:nvPr>
        </p:nvSpPr>
        <p:spPr/>
        <p:txBody>
          <a:bodyPr/>
          <a:lstStyle/>
          <a:p>
            <a:r>
              <a:rPr lang="en-US" dirty="0"/>
              <a:t>The governor*	</a:t>
            </a:r>
          </a:p>
        </p:txBody>
      </p:sp>
      <p:sp>
        <p:nvSpPr>
          <p:cNvPr id="4" name="Content Placeholder 3">
            <a:extLst>
              <a:ext uri="{FF2B5EF4-FFF2-40B4-BE49-F238E27FC236}">
                <a16:creationId xmlns:a16="http://schemas.microsoft.com/office/drawing/2014/main" id="{077E8018-3F34-B645-84AB-9A803DA6D1A0}"/>
              </a:ext>
            </a:extLst>
          </p:cNvPr>
          <p:cNvSpPr>
            <a:spLocks noGrp="1"/>
          </p:cNvSpPr>
          <p:nvPr>
            <p:ph sz="half" idx="2"/>
          </p:nvPr>
        </p:nvSpPr>
        <p:spPr/>
        <p:txBody>
          <a:bodyPr/>
          <a:lstStyle/>
          <a:p>
            <a:r>
              <a:rPr lang="en-US" dirty="0"/>
              <a:t>There has been no increase in overall consumption</a:t>
            </a:r>
          </a:p>
        </p:txBody>
      </p:sp>
      <p:sp>
        <p:nvSpPr>
          <p:cNvPr id="5" name="Text Placeholder 4">
            <a:extLst>
              <a:ext uri="{FF2B5EF4-FFF2-40B4-BE49-F238E27FC236}">
                <a16:creationId xmlns:a16="http://schemas.microsoft.com/office/drawing/2014/main" id="{4E8CC457-2498-1546-AE9E-44A878DFA01F}"/>
              </a:ext>
            </a:extLst>
          </p:cNvPr>
          <p:cNvSpPr>
            <a:spLocks noGrp="1"/>
          </p:cNvSpPr>
          <p:nvPr>
            <p:ph type="body" sz="quarter" idx="3"/>
          </p:nvPr>
        </p:nvSpPr>
        <p:spPr/>
        <p:txBody>
          <a:bodyPr/>
          <a:lstStyle/>
          <a:p>
            <a:r>
              <a:rPr lang="en-US" dirty="0"/>
              <a:t>The facts</a:t>
            </a:r>
          </a:p>
        </p:txBody>
      </p:sp>
      <p:pic>
        <p:nvPicPr>
          <p:cNvPr id="9" name="Content Placeholder 8">
            <a:extLst>
              <a:ext uri="{FF2B5EF4-FFF2-40B4-BE49-F238E27FC236}">
                <a16:creationId xmlns:a16="http://schemas.microsoft.com/office/drawing/2014/main" id="{2748A0EE-24F8-3B42-9D94-78D364E06408}"/>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143403" y="2590800"/>
            <a:ext cx="4543397" cy="2809275"/>
          </a:xfrm>
        </p:spPr>
      </p:pic>
      <p:sp>
        <p:nvSpPr>
          <p:cNvPr id="7" name="Slide Number Placeholder 6">
            <a:extLst>
              <a:ext uri="{FF2B5EF4-FFF2-40B4-BE49-F238E27FC236}">
                <a16:creationId xmlns:a16="http://schemas.microsoft.com/office/drawing/2014/main" id="{EC235AF0-0A54-1A43-9B1F-441FCFD745E9}"/>
              </a:ext>
            </a:extLst>
          </p:cNvPr>
          <p:cNvSpPr>
            <a:spLocks noGrp="1"/>
          </p:cNvSpPr>
          <p:nvPr>
            <p:ph type="sldNum" sz="quarter" idx="12"/>
          </p:nvPr>
        </p:nvSpPr>
        <p:spPr/>
        <p:txBody>
          <a:bodyPr/>
          <a:lstStyle/>
          <a:p>
            <a:fld id="{EA5707C7-6956-490D-AF3B-71A380B217FE}" type="slidenum">
              <a:rPr lang="en-US" smtClean="0"/>
              <a:pPr/>
              <a:t>58</a:t>
            </a:fld>
            <a:endParaRPr lang="en-US"/>
          </a:p>
        </p:txBody>
      </p:sp>
      <p:sp>
        <p:nvSpPr>
          <p:cNvPr id="10" name="TextBox 9">
            <a:extLst>
              <a:ext uri="{FF2B5EF4-FFF2-40B4-BE49-F238E27FC236}">
                <a16:creationId xmlns:a16="http://schemas.microsoft.com/office/drawing/2014/main" id="{E0C27350-4C96-9F43-BDDA-06CE62A609AB}"/>
              </a:ext>
            </a:extLst>
          </p:cNvPr>
          <p:cNvSpPr txBox="1"/>
          <p:nvPr/>
        </p:nvSpPr>
        <p:spPr>
          <a:xfrm>
            <a:off x="762000" y="5941497"/>
            <a:ext cx="3124200" cy="369332"/>
          </a:xfrm>
          <a:prstGeom prst="rect">
            <a:avLst/>
          </a:prstGeom>
          <a:noFill/>
        </p:spPr>
        <p:txBody>
          <a:bodyPr wrap="square" rtlCol="0">
            <a:spAutoFit/>
          </a:bodyPr>
          <a:lstStyle/>
          <a:p>
            <a:r>
              <a:rPr lang="en-US" dirty="0"/>
              <a:t>*</a:t>
            </a:r>
            <a:r>
              <a:rPr lang="en-US" dirty="0" err="1"/>
              <a:t>Micmedia</a:t>
            </a:r>
            <a:r>
              <a:rPr lang="en-US" dirty="0"/>
              <a:t> Nov 22, 2017 video</a:t>
            </a:r>
          </a:p>
        </p:txBody>
      </p:sp>
    </p:spTree>
    <p:extLst>
      <p:ext uri="{BB962C8B-B14F-4D97-AF65-F5344CB8AC3E}">
        <p14:creationId xmlns:p14="http://schemas.microsoft.com/office/powerpoint/2010/main" val="40759373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80EA4-32FE-E04F-B793-1B088E0DC3BB}"/>
              </a:ext>
            </a:extLst>
          </p:cNvPr>
          <p:cNvSpPr>
            <a:spLocks noGrp="1"/>
          </p:cNvSpPr>
          <p:nvPr>
            <p:ph type="title"/>
          </p:nvPr>
        </p:nvSpPr>
        <p:spPr/>
        <p:txBody>
          <a:bodyPr/>
          <a:lstStyle/>
          <a:p>
            <a:r>
              <a:rPr lang="en-US" b="1" dirty="0">
                <a:solidFill>
                  <a:srgbClr val="FFFF00"/>
                </a:solidFill>
              </a:rPr>
              <a:t>Hickenlooper vs the facts</a:t>
            </a:r>
          </a:p>
        </p:txBody>
      </p:sp>
      <p:sp>
        <p:nvSpPr>
          <p:cNvPr id="3" name="Text Placeholder 2">
            <a:extLst>
              <a:ext uri="{FF2B5EF4-FFF2-40B4-BE49-F238E27FC236}">
                <a16:creationId xmlns:a16="http://schemas.microsoft.com/office/drawing/2014/main" id="{6555F56D-E95F-FC4D-B608-D7A0E53DF87B}"/>
              </a:ext>
            </a:extLst>
          </p:cNvPr>
          <p:cNvSpPr>
            <a:spLocks noGrp="1"/>
          </p:cNvSpPr>
          <p:nvPr>
            <p:ph type="body" idx="1"/>
          </p:nvPr>
        </p:nvSpPr>
        <p:spPr/>
        <p:txBody>
          <a:bodyPr/>
          <a:lstStyle/>
          <a:p>
            <a:r>
              <a:rPr lang="en-US" dirty="0"/>
              <a:t>The governor*</a:t>
            </a:r>
          </a:p>
        </p:txBody>
      </p:sp>
      <p:sp>
        <p:nvSpPr>
          <p:cNvPr id="4" name="Content Placeholder 3">
            <a:extLst>
              <a:ext uri="{FF2B5EF4-FFF2-40B4-BE49-F238E27FC236}">
                <a16:creationId xmlns:a16="http://schemas.microsoft.com/office/drawing/2014/main" id="{760BBFEB-67B5-A14F-8B0A-C08C9CCD9FFE}"/>
              </a:ext>
            </a:extLst>
          </p:cNvPr>
          <p:cNvSpPr>
            <a:spLocks noGrp="1"/>
          </p:cNvSpPr>
          <p:nvPr>
            <p:ph sz="half" idx="2"/>
          </p:nvPr>
        </p:nvSpPr>
        <p:spPr>
          <a:xfrm>
            <a:off x="457200" y="2174875"/>
            <a:ext cx="4040188" cy="796925"/>
          </a:xfrm>
        </p:spPr>
        <p:txBody>
          <a:bodyPr/>
          <a:lstStyle/>
          <a:p>
            <a:r>
              <a:rPr lang="en-US" dirty="0"/>
              <a:t>Less drug dealers</a:t>
            </a:r>
          </a:p>
        </p:txBody>
      </p:sp>
      <p:sp>
        <p:nvSpPr>
          <p:cNvPr id="5" name="Text Placeholder 4">
            <a:extLst>
              <a:ext uri="{FF2B5EF4-FFF2-40B4-BE49-F238E27FC236}">
                <a16:creationId xmlns:a16="http://schemas.microsoft.com/office/drawing/2014/main" id="{3B163ECC-150A-F54D-A0FA-A53FFDF4373B}"/>
              </a:ext>
            </a:extLst>
          </p:cNvPr>
          <p:cNvSpPr>
            <a:spLocks noGrp="1"/>
          </p:cNvSpPr>
          <p:nvPr>
            <p:ph type="body" sz="quarter" idx="3"/>
          </p:nvPr>
        </p:nvSpPr>
        <p:spPr/>
        <p:txBody>
          <a:bodyPr/>
          <a:lstStyle/>
          <a:p>
            <a:r>
              <a:rPr lang="en-US" dirty="0"/>
              <a:t>The facts</a:t>
            </a:r>
          </a:p>
        </p:txBody>
      </p:sp>
      <p:sp>
        <p:nvSpPr>
          <p:cNvPr id="6" name="Content Placeholder 5">
            <a:extLst>
              <a:ext uri="{FF2B5EF4-FFF2-40B4-BE49-F238E27FC236}">
                <a16:creationId xmlns:a16="http://schemas.microsoft.com/office/drawing/2014/main" id="{A2B28F55-8777-3046-8802-ECDA51A631E4}"/>
              </a:ext>
            </a:extLst>
          </p:cNvPr>
          <p:cNvSpPr>
            <a:spLocks noGrp="1"/>
          </p:cNvSpPr>
          <p:nvPr>
            <p:ph sz="quarter" idx="4"/>
          </p:nvPr>
        </p:nvSpPr>
        <p:spPr/>
        <p:txBody>
          <a:bodyPr/>
          <a:lstStyle/>
          <a:p>
            <a:r>
              <a:rPr lang="en-US" dirty="0"/>
              <a:t>Legal Dispensaries</a:t>
            </a:r>
          </a:p>
          <a:p>
            <a:pPr marL="0" indent="0">
              <a:buNone/>
            </a:pPr>
            <a:r>
              <a:rPr lang="en-US" dirty="0"/>
              <a:t>	Jan 2014 =156</a:t>
            </a:r>
          </a:p>
          <a:p>
            <a:pPr marL="0" indent="0">
              <a:buNone/>
            </a:pPr>
            <a:r>
              <a:rPr lang="en-US" dirty="0"/>
              <a:t>	Dec 2016 =459</a:t>
            </a:r>
          </a:p>
          <a:p>
            <a:pPr marL="0" indent="0">
              <a:buNone/>
            </a:pPr>
            <a:r>
              <a:rPr lang="en-US" dirty="0"/>
              <a:t>	[Colorado DOR]</a:t>
            </a:r>
          </a:p>
          <a:p>
            <a:pPr marL="0" indent="0">
              <a:buNone/>
            </a:pPr>
            <a:endParaRPr lang="en-US" dirty="0"/>
          </a:p>
          <a:p>
            <a:r>
              <a:rPr lang="en-US" dirty="0"/>
              <a:t>Illegal seizures</a:t>
            </a:r>
          </a:p>
          <a:p>
            <a:pPr marL="0" indent="0">
              <a:buNone/>
            </a:pPr>
            <a:r>
              <a:rPr lang="en-US" dirty="0"/>
              <a:t>	2014 = 425 pounds</a:t>
            </a:r>
          </a:p>
          <a:p>
            <a:pPr marL="0" indent="0">
              <a:buNone/>
            </a:pPr>
            <a:r>
              <a:rPr lang="en-US" dirty="0"/>
              <a:t>	2016 = 3.5 tons</a:t>
            </a:r>
          </a:p>
        </p:txBody>
      </p:sp>
      <p:sp>
        <p:nvSpPr>
          <p:cNvPr id="7" name="Slide Number Placeholder 6">
            <a:extLst>
              <a:ext uri="{FF2B5EF4-FFF2-40B4-BE49-F238E27FC236}">
                <a16:creationId xmlns:a16="http://schemas.microsoft.com/office/drawing/2014/main" id="{91E95A9A-3453-5346-9FC6-0F8E8F0D22B7}"/>
              </a:ext>
            </a:extLst>
          </p:cNvPr>
          <p:cNvSpPr>
            <a:spLocks noGrp="1"/>
          </p:cNvSpPr>
          <p:nvPr>
            <p:ph type="sldNum" sz="quarter" idx="12"/>
          </p:nvPr>
        </p:nvSpPr>
        <p:spPr/>
        <p:txBody>
          <a:bodyPr/>
          <a:lstStyle/>
          <a:p>
            <a:fld id="{EA5707C7-6956-490D-AF3B-71A380B217FE}" type="slidenum">
              <a:rPr lang="en-US" smtClean="0"/>
              <a:pPr/>
              <a:t>59</a:t>
            </a:fld>
            <a:endParaRPr lang="en-US"/>
          </a:p>
        </p:txBody>
      </p:sp>
      <p:sp>
        <p:nvSpPr>
          <p:cNvPr id="8" name="TextBox 7">
            <a:extLst>
              <a:ext uri="{FF2B5EF4-FFF2-40B4-BE49-F238E27FC236}">
                <a16:creationId xmlns:a16="http://schemas.microsoft.com/office/drawing/2014/main" id="{3AFD0E11-5720-FC43-904E-34635BBAFF01}"/>
              </a:ext>
            </a:extLst>
          </p:cNvPr>
          <p:cNvSpPr txBox="1"/>
          <p:nvPr/>
        </p:nvSpPr>
        <p:spPr>
          <a:xfrm>
            <a:off x="762000" y="5941497"/>
            <a:ext cx="3124200" cy="369332"/>
          </a:xfrm>
          <a:prstGeom prst="rect">
            <a:avLst/>
          </a:prstGeom>
          <a:noFill/>
        </p:spPr>
        <p:txBody>
          <a:bodyPr wrap="square" rtlCol="0">
            <a:spAutoFit/>
          </a:bodyPr>
          <a:lstStyle/>
          <a:p>
            <a:r>
              <a:rPr lang="en-US" dirty="0"/>
              <a:t>*</a:t>
            </a:r>
            <a:r>
              <a:rPr lang="en-US" dirty="0" err="1"/>
              <a:t>Micmedia</a:t>
            </a:r>
            <a:r>
              <a:rPr lang="en-US" dirty="0"/>
              <a:t> Nov 22, 2017 video</a:t>
            </a:r>
          </a:p>
        </p:txBody>
      </p:sp>
    </p:spTree>
    <p:extLst>
      <p:ext uri="{BB962C8B-B14F-4D97-AF65-F5344CB8AC3E}">
        <p14:creationId xmlns:p14="http://schemas.microsoft.com/office/powerpoint/2010/main" val="967319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Myths</a:t>
            </a:r>
          </a:p>
        </p:txBody>
      </p:sp>
      <p:sp>
        <p:nvSpPr>
          <p:cNvPr id="3" name="Content Placeholder 2"/>
          <p:cNvSpPr>
            <a:spLocks noGrp="1"/>
          </p:cNvSpPr>
          <p:nvPr>
            <p:ph idx="1"/>
          </p:nvPr>
        </p:nvSpPr>
        <p:spPr>
          <a:xfrm>
            <a:off x="457200" y="1600200"/>
            <a:ext cx="8229600" cy="3505200"/>
          </a:xfrm>
        </p:spPr>
        <p:txBody>
          <a:bodyPr>
            <a:normAutofit fontScale="62500" lnSpcReduction="20000"/>
          </a:bodyPr>
          <a:lstStyle/>
          <a:p>
            <a:r>
              <a:rPr lang="en-US" sz="4000" dirty="0"/>
              <a:t>Colorado’s DUID problem is all about marijuana</a:t>
            </a:r>
          </a:p>
          <a:p>
            <a:r>
              <a:rPr lang="en-US" sz="4000" dirty="0"/>
              <a:t>A 5 </a:t>
            </a:r>
            <a:r>
              <a:rPr lang="en-US" sz="4000" dirty="0" err="1"/>
              <a:t>ng</a:t>
            </a:r>
            <a:r>
              <a:rPr lang="en-US" sz="4000" dirty="0"/>
              <a:t>/ml THC limit is effective in reducing DUID</a:t>
            </a:r>
          </a:p>
          <a:p>
            <a:r>
              <a:rPr lang="en-US" sz="4000" dirty="0"/>
              <a:t>90% of DUIDs result in DUI convictions</a:t>
            </a:r>
          </a:p>
          <a:p>
            <a:r>
              <a:rPr lang="en-US" sz="4000" dirty="0"/>
              <a:t>Drugs, including marijuana don’t impair driving</a:t>
            </a:r>
          </a:p>
          <a:p>
            <a:pPr lvl="1"/>
            <a:r>
              <a:rPr lang="en-US" sz="4000" dirty="0"/>
              <a:t>NHTSA proved no link between crashes and marijuana</a:t>
            </a:r>
          </a:p>
          <a:p>
            <a:pPr lvl="1"/>
            <a:r>
              <a:rPr lang="en-US" sz="4000" dirty="0"/>
              <a:t>DUID hasn’t increased in legal marijuana states</a:t>
            </a:r>
          </a:p>
          <a:p>
            <a:pPr lvl="1"/>
            <a:r>
              <a:rPr lang="en-US" sz="4000" dirty="0"/>
              <a:t>I drive safer and slower under marijuana’s influence</a:t>
            </a:r>
          </a:p>
          <a:p>
            <a:pPr lvl="1"/>
            <a:endParaRPr lang="en-US" dirty="0"/>
          </a:p>
          <a:p>
            <a:endParaRPr lang="en-US" dirty="0"/>
          </a:p>
        </p:txBody>
      </p:sp>
      <p:sp>
        <p:nvSpPr>
          <p:cNvPr id="4" name="TextBox 3"/>
          <p:cNvSpPr txBox="1"/>
          <p:nvPr/>
        </p:nvSpPr>
        <p:spPr>
          <a:xfrm>
            <a:off x="1905000" y="4782234"/>
            <a:ext cx="5638800" cy="646331"/>
          </a:xfrm>
          <a:prstGeom prst="rect">
            <a:avLst/>
          </a:prstGeom>
          <a:noFill/>
        </p:spPr>
        <p:txBody>
          <a:bodyPr wrap="square" rtlCol="0">
            <a:spAutoFit/>
          </a:bodyPr>
          <a:lstStyle/>
          <a:p>
            <a:r>
              <a:rPr lang="en-US" sz="3600" dirty="0">
                <a:solidFill>
                  <a:schemeClr val="accent6">
                    <a:lumMod val="20000"/>
                    <a:lumOff val="80000"/>
                  </a:schemeClr>
                </a:solidFill>
              </a:rPr>
              <a:t>None of the above are true.</a:t>
            </a:r>
          </a:p>
        </p:txBody>
      </p:sp>
    </p:spTree>
    <p:extLst>
      <p:ext uri="{BB962C8B-B14F-4D97-AF65-F5344CB8AC3E}">
        <p14:creationId xmlns:p14="http://schemas.microsoft.com/office/powerpoint/2010/main" val="9389648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80EA4-32FE-E04F-B793-1B088E0DC3BB}"/>
              </a:ext>
            </a:extLst>
          </p:cNvPr>
          <p:cNvSpPr>
            <a:spLocks noGrp="1"/>
          </p:cNvSpPr>
          <p:nvPr>
            <p:ph type="title"/>
          </p:nvPr>
        </p:nvSpPr>
        <p:spPr/>
        <p:txBody>
          <a:bodyPr/>
          <a:lstStyle/>
          <a:p>
            <a:r>
              <a:rPr lang="en-US" b="1" dirty="0">
                <a:solidFill>
                  <a:srgbClr val="FFFF00"/>
                </a:solidFill>
              </a:rPr>
              <a:t>Hickenlooper vs the facts</a:t>
            </a:r>
          </a:p>
        </p:txBody>
      </p:sp>
      <p:sp>
        <p:nvSpPr>
          <p:cNvPr id="3" name="Text Placeholder 2">
            <a:extLst>
              <a:ext uri="{FF2B5EF4-FFF2-40B4-BE49-F238E27FC236}">
                <a16:creationId xmlns:a16="http://schemas.microsoft.com/office/drawing/2014/main" id="{6555F56D-E95F-FC4D-B608-D7A0E53DF87B}"/>
              </a:ext>
            </a:extLst>
          </p:cNvPr>
          <p:cNvSpPr>
            <a:spLocks noGrp="1"/>
          </p:cNvSpPr>
          <p:nvPr>
            <p:ph type="body" idx="1"/>
          </p:nvPr>
        </p:nvSpPr>
        <p:spPr/>
        <p:txBody>
          <a:bodyPr/>
          <a:lstStyle/>
          <a:p>
            <a:r>
              <a:rPr lang="en-US" dirty="0"/>
              <a:t>The governor*</a:t>
            </a:r>
          </a:p>
        </p:txBody>
      </p:sp>
      <p:sp>
        <p:nvSpPr>
          <p:cNvPr id="4" name="Content Placeholder 3">
            <a:extLst>
              <a:ext uri="{FF2B5EF4-FFF2-40B4-BE49-F238E27FC236}">
                <a16:creationId xmlns:a16="http://schemas.microsoft.com/office/drawing/2014/main" id="{760BBFEB-67B5-A14F-8B0A-C08C9CCD9FFE}"/>
              </a:ext>
            </a:extLst>
          </p:cNvPr>
          <p:cNvSpPr>
            <a:spLocks noGrp="1"/>
          </p:cNvSpPr>
          <p:nvPr>
            <p:ph sz="half" idx="2"/>
          </p:nvPr>
        </p:nvSpPr>
        <p:spPr>
          <a:xfrm>
            <a:off x="457200" y="2174875"/>
            <a:ext cx="4040188" cy="796925"/>
          </a:xfrm>
        </p:spPr>
        <p:txBody>
          <a:bodyPr/>
          <a:lstStyle/>
          <a:p>
            <a:r>
              <a:rPr lang="en-US" dirty="0"/>
              <a:t>Less kids to prison</a:t>
            </a:r>
          </a:p>
        </p:txBody>
      </p:sp>
      <p:sp>
        <p:nvSpPr>
          <p:cNvPr id="5" name="Text Placeholder 4">
            <a:extLst>
              <a:ext uri="{FF2B5EF4-FFF2-40B4-BE49-F238E27FC236}">
                <a16:creationId xmlns:a16="http://schemas.microsoft.com/office/drawing/2014/main" id="{3B163ECC-150A-F54D-A0FA-A53FFDF4373B}"/>
              </a:ext>
            </a:extLst>
          </p:cNvPr>
          <p:cNvSpPr>
            <a:spLocks noGrp="1"/>
          </p:cNvSpPr>
          <p:nvPr>
            <p:ph type="body" sz="quarter" idx="3"/>
          </p:nvPr>
        </p:nvSpPr>
        <p:spPr/>
        <p:txBody>
          <a:bodyPr/>
          <a:lstStyle/>
          <a:p>
            <a:r>
              <a:rPr lang="en-US" dirty="0"/>
              <a:t>The facts</a:t>
            </a:r>
          </a:p>
        </p:txBody>
      </p:sp>
      <p:sp>
        <p:nvSpPr>
          <p:cNvPr id="6" name="Content Placeholder 5">
            <a:extLst>
              <a:ext uri="{FF2B5EF4-FFF2-40B4-BE49-F238E27FC236}">
                <a16:creationId xmlns:a16="http://schemas.microsoft.com/office/drawing/2014/main" id="{A2B28F55-8777-3046-8802-ECDA51A631E4}"/>
              </a:ext>
            </a:extLst>
          </p:cNvPr>
          <p:cNvSpPr>
            <a:spLocks noGrp="1"/>
          </p:cNvSpPr>
          <p:nvPr>
            <p:ph sz="quarter" idx="4"/>
          </p:nvPr>
        </p:nvSpPr>
        <p:spPr>
          <a:xfrm>
            <a:off x="3886201" y="2174875"/>
            <a:ext cx="4800600" cy="3951288"/>
          </a:xfrm>
        </p:spPr>
        <p:txBody>
          <a:bodyPr/>
          <a:lstStyle/>
          <a:p>
            <a:r>
              <a:rPr lang="en-US" dirty="0"/>
              <a:t>Marijuana arrests, 2012-2014</a:t>
            </a:r>
          </a:p>
          <a:p>
            <a:pPr marL="0" indent="0">
              <a:buNone/>
            </a:pPr>
            <a:r>
              <a:rPr lang="en-US" dirty="0"/>
              <a:t>	Overall 	-10%</a:t>
            </a:r>
          </a:p>
          <a:p>
            <a:pPr marL="0" indent="0">
              <a:buNone/>
            </a:pPr>
            <a:r>
              <a:rPr lang="en-US" dirty="0"/>
              <a:t>	Latinos 	+20%</a:t>
            </a:r>
          </a:p>
          <a:p>
            <a:pPr marL="0" indent="0">
              <a:buNone/>
            </a:pPr>
            <a:r>
              <a:rPr lang="en-US" dirty="0"/>
              <a:t>	Black 		+50%</a:t>
            </a:r>
          </a:p>
          <a:p>
            <a:pPr marL="0" indent="0">
              <a:buNone/>
            </a:pPr>
            <a:endParaRPr lang="en-US" dirty="0"/>
          </a:p>
          <a:p>
            <a:pPr marL="0" indent="0">
              <a:buNone/>
            </a:pPr>
            <a:r>
              <a:rPr lang="en-US" sz="1800" dirty="0"/>
              <a:t>	[NPR Jun 29, 2016]</a:t>
            </a:r>
          </a:p>
          <a:p>
            <a:pPr marL="0" indent="0">
              <a:buNone/>
            </a:pPr>
            <a:r>
              <a:rPr lang="en-US" dirty="0"/>
              <a:t>	</a:t>
            </a:r>
          </a:p>
        </p:txBody>
      </p:sp>
      <p:sp>
        <p:nvSpPr>
          <p:cNvPr id="7" name="Slide Number Placeholder 6">
            <a:extLst>
              <a:ext uri="{FF2B5EF4-FFF2-40B4-BE49-F238E27FC236}">
                <a16:creationId xmlns:a16="http://schemas.microsoft.com/office/drawing/2014/main" id="{91E95A9A-3453-5346-9FC6-0F8E8F0D22B7}"/>
              </a:ext>
            </a:extLst>
          </p:cNvPr>
          <p:cNvSpPr>
            <a:spLocks noGrp="1"/>
          </p:cNvSpPr>
          <p:nvPr>
            <p:ph type="sldNum" sz="quarter" idx="12"/>
          </p:nvPr>
        </p:nvSpPr>
        <p:spPr/>
        <p:txBody>
          <a:bodyPr/>
          <a:lstStyle/>
          <a:p>
            <a:fld id="{EA5707C7-6956-490D-AF3B-71A380B217FE}" type="slidenum">
              <a:rPr lang="en-US" smtClean="0"/>
              <a:pPr/>
              <a:t>60</a:t>
            </a:fld>
            <a:endParaRPr lang="en-US"/>
          </a:p>
        </p:txBody>
      </p:sp>
      <p:sp>
        <p:nvSpPr>
          <p:cNvPr id="8" name="TextBox 7">
            <a:extLst>
              <a:ext uri="{FF2B5EF4-FFF2-40B4-BE49-F238E27FC236}">
                <a16:creationId xmlns:a16="http://schemas.microsoft.com/office/drawing/2014/main" id="{3AFD0E11-5720-FC43-904E-34635BBAFF01}"/>
              </a:ext>
            </a:extLst>
          </p:cNvPr>
          <p:cNvSpPr txBox="1"/>
          <p:nvPr/>
        </p:nvSpPr>
        <p:spPr>
          <a:xfrm>
            <a:off x="762000" y="5941497"/>
            <a:ext cx="3124200" cy="369332"/>
          </a:xfrm>
          <a:prstGeom prst="rect">
            <a:avLst/>
          </a:prstGeom>
          <a:noFill/>
        </p:spPr>
        <p:txBody>
          <a:bodyPr wrap="square" rtlCol="0">
            <a:spAutoFit/>
          </a:bodyPr>
          <a:lstStyle/>
          <a:p>
            <a:r>
              <a:rPr lang="en-US" dirty="0"/>
              <a:t>*</a:t>
            </a:r>
            <a:r>
              <a:rPr lang="en-US" dirty="0" err="1"/>
              <a:t>Micmedia</a:t>
            </a:r>
            <a:r>
              <a:rPr lang="en-US" dirty="0"/>
              <a:t> Nov 22, 2017 video</a:t>
            </a:r>
          </a:p>
        </p:txBody>
      </p:sp>
    </p:spTree>
    <p:extLst>
      <p:ext uri="{BB962C8B-B14F-4D97-AF65-F5344CB8AC3E}">
        <p14:creationId xmlns:p14="http://schemas.microsoft.com/office/powerpoint/2010/main" val="34143475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0ADAEB-BBB8-D348-9A7B-820865398112}"/>
              </a:ext>
            </a:extLst>
          </p:cNvPr>
          <p:cNvSpPr>
            <a:spLocks noGrp="1"/>
          </p:cNvSpPr>
          <p:nvPr>
            <p:ph type="sldNum" sz="quarter" idx="12"/>
          </p:nvPr>
        </p:nvSpPr>
        <p:spPr/>
        <p:txBody>
          <a:bodyPr/>
          <a:lstStyle/>
          <a:p>
            <a:fld id="{EA5707C7-6956-490D-AF3B-71A380B217FE}" type="slidenum">
              <a:rPr lang="en-US" smtClean="0"/>
              <a:pPr/>
              <a:t>61</a:t>
            </a:fld>
            <a:endParaRPr lang="en-US"/>
          </a:p>
        </p:txBody>
      </p:sp>
      <p:pic>
        <p:nvPicPr>
          <p:cNvPr id="4" name="Picture 3">
            <a:extLst>
              <a:ext uri="{FF2B5EF4-FFF2-40B4-BE49-F238E27FC236}">
                <a16:creationId xmlns:a16="http://schemas.microsoft.com/office/drawing/2014/main" id="{11E54650-9F65-4449-AE9A-A32AF68C9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661" y="457200"/>
            <a:ext cx="8821800" cy="4428334"/>
          </a:xfrm>
          <a:prstGeom prst="rect">
            <a:avLst/>
          </a:prstGeom>
        </p:spPr>
      </p:pic>
      <p:sp>
        <p:nvSpPr>
          <p:cNvPr id="5" name="Rectangle 4">
            <a:extLst>
              <a:ext uri="{FF2B5EF4-FFF2-40B4-BE49-F238E27FC236}">
                <a16:creationId xmlns:a16="http://schemas.microsoft.com/office/drawing/2014/main" id="{912C0E21-C1F8-CC46-A836-9357C6108ADB}"/>
              </a:ext>
            </a:extLst>
          </p:cNvPr>
          <p:cNvSpPr/>
          <p:nvPr/>
        </p:nvSpPr>
        <p:spPr>
          <a:xfrm>
            <a:off x="1050961" y="5851211"/>
            <a:ext cx="7315200" cy="523220"/>
          </a:xfrm>
          <a:prstGeom prst="rect">
            <a:avLst/>
          </a:prstGeom>
        </p:spPr>
        <p:txBody>
          <a:bodyPr wrap="square">
            <a:spAutoFit/>
          </a:bodyPr>
          <a:lstStyle/>
          <a:p>
            <a:r>
              <a:rPr lang="en-US" sz="1400" dirty="0"/>
              <a:t>Wood E, </a:t>
            </a:r>
            <a:r>
              <a:rPr lang="en-US" sz="1400" dirty="0" err="1"/>
              <a:t>Salomonsen-Sautel</a:t>
            </a:r>
            <a:r>
              <a:rPr lang="en-US" sz="1400" dirty="0"/>
              <a:t> S. DUID prevalence in Colorado's DUI citations. J Safety Research 57 (2016) 33-38</a:t>
            </a:r>
          </a:p>
        </p:txBody>
      </p:sp>
    </p:spTree>
    <p:extLst>
      <p:ext uri="{BB962C8B-B14F-4D97-AF65-F5344CB8AC3E}">
        <p14:creationId xmlns:p14="http://schemas.microsoft.com/office/powerpoint/2010/main" val="8758947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63783F-BC9D-334E-9039-637570269A33}"/>
              </a:ext>
            </a:extLst>
          </p:cNvPr>
          <p:cNvSpPr>
            <a:spLocks noGrp="1"/>
          </p:cNvSpPr>
          <p:nvPr>
            <p:ph type="sldNum" sz="quarter" idx="12"/>
          </p:nvPr>
        </p:nvSpPr>
        <p:spPr/>
        <p:txBody>
          <a:bodyPr/>
          <a:lstStyle/>
          <a:p>
            <a:fld id="{EA5707C7-6956-490D-AF3B-71A380B217FE}" type="slidenum">
              <a:rPr lang="en-US" smtClean="0"/>
              <a:pPr/>
              <a:t>62</a:t>
            </a:fld>
            <a:endParaRPr lang="en-US"/>
          </a:p>
        </p:txBody>
      </p:sp>
      <p:pic>
        <p:nvPicPr>
          <p:cNvPr id="4" name="Picture 3">
            <a:extLst>
              <a:ext uri="{FF2B5EF4-FFF2-40B4-BE49-F238E27FC236}">
                <a16:creationId xmlns:a16="http://schemas.microsoft.com/office/drawing/2014/main" id="{E3B32872-FAEB-E34C-96BD-0FB3B863E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912" y="1371600"/>
            <a:ext cx="8566944" cy="3276600"/>
          </a:xfrm>
          <a:prstGeom prst="rect">
            <a:avLst/>
          </a:prstGeom>
        </p:spPr>
      </p:pic>
      <p:sp>
        <p:nvSpPr>
          <p:cNvPr id="5" name="Rectangle 4">
            <a:extLst>
              <a:ext uri="{FF2B5EF4-FFF2-40B4-BE49-F238E27FC236}">
                <a16:creationId xmlns:a16="http://schemas.microsoft.com/office/drawing/2014/main" id="{FDA5728E-9776-8447-B30F-DCAD28333946}"/>
              </a:ext>
            </a:extLst>
          </p:cNvPr>
          <p:cNvSpPr/>
          <p:nvPr/>
        </p:nvSpPr>
        <p:spPr>
          <a:xfrm>
            <a:off x="1050961" y="5851211"/>
            <a:ext cx="7315200" cy="523220"/>
          </a:xfrm>
          <a:prstGeom prst="rect">
            <a:avLst/>
          </a:prstGeom>
        </p:spPr>
        <p:txBody>
          <a:bodyPr wrap="square">
            <a:spAutoFit/>
          </a:bodyPr>
          <a:lstStyle/>
          <a:p>
            <a:r>
              <a:rPr lang="en-US" sz="1400" dirty="0"/>
              <a:t>Wood E, </a:t>
            </a:r>
            <a:r>
              <a:rPr lang="en-US" sz="1400" dirty="0" err="1"/>
              <a:t>Salomonsen-Sautel</a:t>
            </a:r>
            <a:r>
              <a:rPr lang="en-US" sz="1400" dirty="0"/>
              <a:t> S. DUID prevalence in Colorado's DUI citations. J Safety Research 57 (2016) 33-38</a:t>
            </a:r>
          </a:p>
        </p:txBody>
      </p:sp>
    </p:spTree>
    <p:extLst>
      <p:ext uri="{BB962C8B-B14F-4D97-AF65-F5344CB8AC3E}">
        <p14:creationId xmlns:p14="http://schemas.microsoft.com/office/powerpoint/2010/main" val="7198304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49250" y="474663"/>
            <a:ext cx="8151813" cy="600075"/>
          </a:xfrm>
        </p:spPr>
        <p:txBody>
          <a:bodyPr>
            <a:normAutofit fontScale="90000"/>
          </a:bodyPr>
          <a:lstStyle/>
          <a:p>
            <a:pPr algn="l" eaLnBrk="1" hangingPunct="1"/>
            <a:r>
              <a:rPr lang="en-US" altLang="en-US" sz="3600">
                <a:solidFill>
                  <a:srgbClr val="FFFF00"/>
                </a:solidFill>
              </a:rPr>
              <a:t>What the Toxicologist cannot do….</a:t>
            </a:r>
          </a:p>
        </p:txBody>
      </p:sp>
      <p:sp>
        <p:nvSpPr>
          <p:cNvPr id="33795" name="Rectangle 3"/>
          <p:cNvSpPr>
            <a:spLocks noGrp="1" noChangeArrowheads="1"/>
          </p:cNvSpPr>
          <p:nvPr>
            <p:ph type="body" idx="1"/>
          </p:nvPr>
        </p:nvSpPr>
        <p:spPr>
          <a:xfrm>
            <a:off x="685800" y="2000250"/>
            <a:ext cx="7772400" cy="3087688"/>
          </a:xfrm>
        </p:spPr>
        <p:txBody>
          <a:bodyPr/>
          <a:lstStyle/>
          <a:p>
            <a:pPr eaLnBrk="1" hangingPunct="1">
              <a:spcBef>
                <a:spcPct val="35000"/>
              </a:spcBef>
              <a:buClr>
                <a:srgbClr val="00FF00"/>
              </a:buClr>
              <a:buFont typeface="Wingdings" charset="2"/>
              <a:buChar char="v"/>
            </a:pPr>
            <a:r>
              <a:rPr lang="en-US" altLang="en-US" dirty="0"/>
              <a:t>Determine impairment in a specific individual from a blood concentration alone</a:t>
            </a:r>
          </a:p>
          <a:p>
            <a:pPr eaLnBrk="1" hangingPunct="1">
              <a:spcBef>
                <a:spcPct val="35000"/>
              </a:spcBef>
              <a:buClr>
                <a:srgbClr val="00FF00"/>
              </a:buClr>
              <a:buFont typeface="Wingdings" charset="2"/>
              <a:buChar char="v"/>
            </a:pPr>
            <a:r>
              <a:rPr lang="en-US" altLang="en-US" dirty="0"/>
              <a:t>Determine exactly how much drug was taken</a:t>
            </a:r>
          </a:p>
          <a:p>
            <a:pPr eaLnBrk="1" hangingPunct="1">
              <a:spcBef>
                <a:spcPct val="35000"/>
              </a:spcBef>
              <a:buClr>
                <a:srgbClr val="00FF00"/>
              </a:buClr>
              <a:buFont typeface="Wingdings" charset="2"/>
              <a:buChar char="v"/>
            </a:pPr>
            <a:r>
              <a:rPr lang="en-US" altLang="en-US" dirty="0"/>
              <a:t>Determine </a:t>
            </a:r>
            <a:r>
              <a:rPr lang="en-US" altLang="en-US" u="sng" dirty="0"/>
              <a:t>exactly</a:t>
            </a:r>
            <a:r>
              <a:rPr lang="en-US" altLang="en-US" dirty="0"/>
              <a:t> when a drug was taken</a:t>
            </a:r>
          </a:p>
        </p:txBody>
      </p:sp>
      <p:sp>
        <p:nvSpPr>
          <p:cNvPr id="2" name="Rectangle 1"/>
          <p:cNvSpPr/>
          <p:nvPr/>
        </p:nvSpPr>
        <p:spPr>
          <a:xfrm>
            <a:off x="2438400" y="6324600"/>
            <a:ext cx="3750194" cy="369332"/>
          </a:xfrm>
          <a:prstGeom prst="rect">
            <a:avLst/>
          </a:prstGeom>
        </p:spPr>
        <p:txBody>
          <a:bodyPr wrap="none">
            <a:spAutoFit/>
          </a:bodyPr>
          <a:lstStyle/>
          <a:p>
            <a:r>
              <a:rPr lang="en-US"/>
              <a:t>Goldberger, BA, Stop Drugged Driving </a:t>
            </a:r>
          </a:p>
        </p:txBody>
      </p:sp>
    </p:spTree>
    <p:extLst>
      <p:ext uri="{BB962C8B-B14F-4D97-AF65-F5344CB8AC3E}">
        <p14:creationId xmlns:p14="http://schemas.microsoft.com/office/powerpoint/2010/main" val="16805612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0D312A-AE18-7148-B22C-52131C14DCE1}"/>
              </a:ext>
            </a:extLst>
          </p:cNvPr>
          <p:cNvSpPr>
            <a:spLocks noGrp="1"/>
          </p:cNvSpPr>
          <p:nvPr>
            <p:ph type="sldNum" sz="quarter" idx="12"/>
          </p:nvPr>
        </p:nvSpPr>
        <p:spPr/>
        <p:txBody>
          <a:bodyPr/>
          <a:lstStyle/>
          <a:p>
            <a:fld id="{EA5707C7-6956-490D-AF3B-71A380B217FE}" type="slidenum">
              <a:rPr lang="en-US" smtClean="0"/>
              <a:pPr/>
              <a:t>64</a:t>
            </a:fld>
            <a:endParaRPr lang="en-US"/>
          </a:p>
        </p:txBody>
      </p:sp>
      <p:pic>
        <p:nvPicPr>
          <p:cNvPr id="4" name="Picture 3">
            <a:extLst>
              <a:ext uri="{FF2B5EF4-FFF2-40B4-BE49-F238E27FC236}">
                <a16:creationId xmlns:a16="http://schemas.microsoft.com/office/drawing/2014/main" id="{451BAF51-396B-7249-89F7-AD97AB220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19" y="10332"/>
            <a:ext cx="8987725" cy="6467455"/>
          </a:xfrm>
          <a:prstGeom prst="rect">
            <a:avLst/>
          </a:prstGeom>
        </p:spPr>
      </p:pic>
      <p:sp>
        <p:nvSpPr>
          <p:cNvPr id="5" name="Rectangle 4">
            <a:extLst>
              <a:ext uri="{FF2B5EF4-FFF2-40B4-BE49-F238E27FC236}">
                <a16:creationId xmlns:a16="http://schemas.microsoft.com/office/drawing/2014/main" id="{9AB227FD-BD70-FA4F-8965-20F00B4C7519}"/>
              </a:ext>
            </a:extLst>
          </p:cNvPr>
          <p:cNvSpPr/>
          <p:nvPr/>
        </p:nvSpPr>
        <p:spPr>
          <a:xfrm>
            <a:off x="1070675" y="6453440"/>
            <a:ext cx="7010400" cy="461665"/>
          </a:xfrm>
          <a:prstGeom prst="rect">
            <a:avLst/>
          </a:prstGeom>
        </p:spPr>
        <p:txBody>
          <a:bodyPr wrap="square">
            <a:spAutoFit/>
          </a:bodyPr>
          <a:lstStyle/>
          <a:p>
            <a:r>
              <a:rPr lang="en-US" sz="1200" dirty="0" err="1"/>
              <a:t>Salomonsen-Sautel</a:t>
            </a:r>
            <a:r>
              <a:rPr lang="en-US" sz="1200" dirty="0"/>
              <a:t> S, Min S-J, Sakai JT et al. Trends in fatal motor vehicle crashes before and after marijuana commercialization in Colorado. Drug and Alcohol Dependence 140 (2014) 137-144</a:t>
            </a:r>
          </a:p>
        </p:txBody>
      </p:sp>
    </p:spTree>
    <p:extLst>
      <p:ext uri="{BB962C8B-B14F-4D97-AF65-F5344CB8AC3E}">
        <p14:creationId xmlns:p14="http://schemas.microsoft.com/office/powerpoint/2010/main" val="10570495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35774B-C726-0E4E-8712-D9CF9A31B7FA}"/>
              </a:ext>
            </a:extLst>
          </p:cNvPr>
          <p:cNvSpPr>
            <a:spLocks noGrp="1"/>
          </p:cNvSpPr>
          <p:nvPr>
            <p:ph type="sldNum" sz="quarter" idx="12"/>
          </p:nvPr>
        </p:nvSpPr>
        <p:spPr/>
        <p:txBody>
          <a:bodyPr/>
          <a:lstStyle/>
          <a:p>
            <a:fld id="{EA5707C7-6956-490D-AF3B-71A380B217FE}" type="slidenum">
              <a:rPr lang="en-US" smtClean="0"/>
              <a:pPr/>
              <a:t>65</a:t>
            </a:fld>
            <a:endParaRPr lang="en-US"/>
          </a:p>
        </p:txBody>
      </p:sp>
      <p:pic>
        <p:nvPicPr>
          <p:cNvPr id="4" name="Picture 3">
            <a:extLst>
              <a:ext uri="{FF2B5EF4-FFF2-40B4-BE49-F238E27FC236}">
                <a16:creationId xmlns:a16="http://schemas.microsoft.com/office/drawing/2014/main" id="{02741C39-6310-554A-AD2B-289A985DB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825" y="1050213"/>
            <a:ext cx="7219950" cy="4631894"/>
          </a:xfrm>
          <a:prstGeom prst="rect">
            <a:avLst/>
          </a:prstGeom>
        </p:spPr>
      </p:pic>
      <p:sp>
        <p:nvSpPr>
          <p:cNvPr id="5" name="TextBox 4">
            <a:extLst>
              <a:ext uri="{FF2B5EF4-FFF2-40B4-BE49-F238E27FC236}">
                <a16:creationId xmlns:a16="http://schemas.microsoft.com/office/drawing/2014/main" id="{1E1DF6AB-6DF7-4247-A4DB-7D7AA6316ED7}"/>
              </a:ext>
            </a:extLst>
          </p:cNvPr>
          <p:cNvSpPr txBox="1"/>
          <p:nvPr/>
        </p:nvSpPr>
        <p:spPr>
          <a:xfrm>
            <a:off x="1143000" y="6248400"/>
            <a:ext cx="6705600" cy="276999"/>
          </a:xfrm>
          <a:prstGeom prst="rect">
            <a:avLst/>
          </a:prstGeom>
          <a:noFill/>
        </p:spPr>
        <p:txBody>
          <a:bodyPr wrap="square" rtlCol="0">
            <a:spAutoFit/>
          </a:bodyPr>
          <a:lstStyle/>
          <a:p>
            <a:r>
              <a:rPr lang="en-US" sz="1200" dirty="0"/>
              <a:t>National Survey on Drug Use and Health, 2006-2009</a:t>
            </a:r>
          </a:p>
        </p:txBody>
      </p:sp>
      <p:sp>
        <p:nvSpPr>
          <p:cNvPr id="6" name="TextBox 5">
            <a:extLst>
              <a:ext uri="{FF2B5EF4-FFF2-40B4-BE49-F238E27FC236}">
                <a16:creationId xmlns:a16="http://schemas.microsoft.com/office/drawing/2014/main" id="{3CBD70C4-3F30-2A46-887D-4EC74588DE09}"/>
              </a:ext>
            </a:extLst>
          </p:cNvPr>
          <p:cNvSpPr txBox="1"/>
          <p:nvPr/>
        </p:nvSpPr>
        <p:spPr>
          <a:xfrm>
            <a:off x="1143000" y="5730875"/>
            <a:ext cx="6705600" cy="381000"/>
          </a:xfrm>
          <a:prstGeom prst="rect">
            <a:avLst/>
          </a:prstGeom>
          <a:noFill/>
        </p:spPr>
        <p:txBody>
          <a:bodyPr wrap="square" rtlCol="0">
            <a:spAutoFit/>
          </a:bodyPr>
          <a:lstStyle/>
          <a:p>
            <a:r>
              <a:rPr lang="en-US" dirty="0"/>
              <a:t>States with higher rates than Colorado: MA, NT, NH, OR, RI, VT</a:t>
            </a:r>
          </a:p>
        </p:txBody>
      </p:sp>
      <p:sp>
        <p:nvSpPr>
          <p:cNvPr id="7" name="TextBox 6">
            <a:extLst>
              <a:ext uri="{FF2B5EF4-FFF2-40B4-BE49-F238E27FC236}">
                <a16:creationId xmlns:a16="http://schemas.microsoft.com/office/drawing/2014/main" id="{C493182C-CF81-5143-9F5B-03723FEF80FC}"/>
              </a:ext>
            </a:extLst>
          </p:cNvPr>
          <p:cNvSpPr txBox="1"/>
          <p:nvPr/>
        </p:nvSpPr>
        <p:spPr>
          <a:xfrm>
            <a:off x="762000" y="304800"/>
            <a:ext cx="7924800" cy="646331"/>
          </a:xfrm>
          <a:prstGeom prst="rect">
            <a:avLst/>
          </a:prstGeom>
          <a:noFill/>
        </p:spPr>
        <p:txBody>
          <a:bodyPr wrap="square" rtlCol="0">
            <a:spAutoFit/>
          </a:bodyPr>
          <a:lstStyle/>
          <a:p>
            <a:pPr algn="ctr"/>
            <a:r>
              <a:rPr lang="en-US" sz="3600" b="1" dirty="0">
                <a:solidFill>
                  <a:srgbClr val="FFFF00"/>
                </a:solidFill>
              </a:rPr>
              <a:t>Self-admitted DUID Prevalence</a:t>
            </a:r>
          </a:p>
        </p:txBody>
      </p:sp>
    </p:spTree>
    <p:extLst>
      <p:ext uri="{BB962C8B-B14F-4D97-AF65-F5344CB8AC3E}">
        <p14:creationId xmlns:p14="http://schemas.microsoft.com/office/powerpoint/2010/main" val="12351358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99BDBD-97B6-874D-8BCC-E06D22DA54B9}"/>
              </a:ext>
            </a:extLst>
          </p:cNvPr>
          <p:cNvSpPr>
            <a:spLocks noGrp="1"/>
          </p:cNvSpPr>
          <p:nvPr>
            <p:ph type="sldNum" sz="quarter" idx="12"/>
          </p:nvPr>
        </p:nvSpPr>
        <p:spPr/>
        <p:txBody>
          <a:bodyPr/>
          <a:lstStyle/>
          <a:p>
            <a:fld id="{EA5707C7-6956-490D-AF3B-71A380B217FE}" type="slidenum">
              <a:rPr lang="en-US" smtClean="0"/>
              <a:pPr/>
              <a:t>66</a:t>
            </a:fld>
            <a:endParaRPr lang="en-US"/>
          </a:p>
        </p:txBody>
      </p:sp>
      <p:pic>
        <p:nvPicPr>
          <p:cNvPr id="4" name="Picture 3">
            <a:extLst>
              <a:ext uri="{FF2B5EF4-FFF2-40B4-BE49-F238E27FC236}">
                <a16:creationId xmlns:a16="http://schemas.microsoft.com/office/drawing/2014/main" id="{EEF84BD7-5AFA-F942-B051-0A36B2958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587460"/>
          </a:xfrm>
          <a:prstGeom prst="rect">
            <a:avLst/>
          </a:prstGeom>
        </p:spPr>
      </p:pic>
      <p:sp>
        <p:nvSpPr>
          <p:cNvPr id="5" name="Rectangle 4">
            <a:extLst>
              <a:ext uri="{FF2B5EF4-FFF2-40B4-BE49-F238E27FC236}">
                <a16:creationId xmlns:a16="http://schemas.microsoft.com/office/drawing/2014/main" id="{16EDA962-4AFC-B14D-8A32-F158FF244B46}"/>
              </a:ext>
            </a:extLst>
          </p:cNvPr>
          <p:cNvSpPr/>
          <p:nvPr/>
        </p:nvSpPr>
        <p:spPr>
          <a:xfrm>
            <a:off x="952500" y="5894684"/>
            <a:ext cx="7239000" cy="461665"/>
          </a:xfrm>
          <a:prstGeom prst="rect">
            <a:avLst/>
          </a:prstGeom>
        </p:spPr>
        <p:txBody>
          <a:bodyPr wrap="square">
            <a:spAutoFit/>
          </a:bodyPr>
          <a:lstStyle/>
          <a:p>
            <a:r>
              <a:rPr lang="en-US" sz="1200" dirty="0"/>
              <a:t>Gorman. The Legalization of Marijuana in Colorado: The Impact Vol 5 Oct 2017. Rocky Mountain High Intensity Drug Trafficking Area</a:t>
            </a:r>
          </a:p>
        </p:txBody>
      </p:sp>
    </p:spTree>
    <p:extLst>
      <p:ext uri="{BB962C8B-B14F-4D97-AF65-F5344CB8AC3E}">
        <p14:creationId xmlns:p14="http://schemas.microsoft.com/office/powerpoint/2010/main" val="20740050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375FF4-ACE8-C148-B5AC-E172F6188D07}"/>
              </a:ext>
            </a:extLst>
          </p:cNvPr>
          <p:cNvSpPr>
            <a:spLocks noGrp="1"/>
          </p:cNvSpPr>
          <p:nvPr>
            <p:ph type="sldNum" sz="quarter" idx="12"/>
          </p:nvPr>
        </p:nvSpPr>
        <p:spPr/>
        <p:txBody>
          <a:bodyPr/>
          <a:lstStyle/>
          <a:p>
            <a:fld id="{EA5707C7-6956-490D-AF3B-71A380B217FE}" type="slidenum">
              <a:rPr lang="en-US" smtClean="0"/>
              <a:pPr/>
              <a:t>67</a:t>
            </a:fld>
            <a:endParaRPr lang="en-US" dirty="0"/>
          </a:p>
        </p:txBody>
      </p:sp>
      <p:pic>
        <p:nvPicPr>
          <p:cNvPr id="4" name="Picture 3">
            <a:extLst>
              <a:ext uri="{FF2B5EF4-FFF2-40B4-BE49-F238E27FC236}">
                <a16:creationId xmlns:a16="http://schemas.microsoft.com/office/drawing/2014/main" id="{FBC11C25-8597-F646-9648-FD791BB576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2054"/>
            <a:ext cx="9144000" cy="5153891"/>
          </a:xfrm>
          <a:prstGeom prst="rect">
            <a:avLst/>
          </a:prstGeom>
        </p:spPr>
      </p:pic>
      <p:sp>
        <p:nvSpPr>
          <p:cNvPr id="5" name="Rectangle 4">
            <a:extLst>
              <a:ext uri="{FF2B5EF4-FFF2-40B4-BE49-F238E27FC236}">
                <a16:creationId xmlns:a16="http://schemas.microsoft.com/office/drawing/2014/main" id="{46424AAE-864A-134E-951D-F729835A1DF6}"/>
              </a:ext>
            </a:extLst>
          </p:cNvPr>
          <p:cNvSpPr/>
          <p:nvPr/>
        </p:nvSpPr>
        <p:spPr>
          <a:xfrm>
            <a:off x="1600200" y="5728946"/>
            <a:ext cx="5105400" cy="276999"/>
          </a:xfrm>
          <a:prstGeom prst="rect">
            <a:avLst/>
          </a:prstGeom>
        </p:spPr>
        <p:txBody>
          <a:bodyPr wrap="square">
            <a:spAutoFit/>
          </a:bodyPr>
          <a:lstStyle/>
          <a:p>
            <a:r>
              <a:rPr lang="en-US" sz="1200" u="sng" dirty="0">
                <a:solidFill>
                  <a:schemeClr val="tx1">
                    <a:lumMod val="95000"/>
                  </a:schemeClr>
                </a:solidFill>
                <a:uFill>
                  <a:solidFill>
                    <a:schemeClr val="tx1"/>
                  </a:solidFill>
                </a:uFill>
                <a:hlinkClick r:id="rId3"/>
              </a:rPr>
              <a:t>https://www.colorado.gov/pacific/marijuana/immediate-health-effects</a:t>
            </a:r>
            <a:endParaRPr lang="en-US" sz="1200" u="sng" dirty="0">
              <a:solidFill>
                <a:schemeClr val="tx1">
                  <a:lumMod val="95000"/>
                </a:schemeClr>
              </a:solidFill>
              <a:uFill>
                <a:solidFill>
                  <a:schemeClr val="tx1"/>
                </a:solidFill>
              </a:uFill>
            </a:endParaRPr>
          </a:p>
        </p:txBody>
      </p:sp>
    </p:spTree>
    <p:extLst>
      <p:ext uri="{BB962C8B-B14F-4D97-AF65-F5344CB8AC3E}">
        <p14:creationId xmlns:p14="http://schemas.microsoft.com/office/powerpoint/2010/main" val="19930595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4A23DB-2B3D-1E4A-AD79-51CD6603D9F5}"/>
              </a:ext>
            </a:extLst>
          </p:cNvPr>
          <p:cNvSpPr>
            <a:spLocks noGrp="1"/>
          </p:cNvSpPr>
          <p:nvPr>
            <p:ph type="sldNum" sz="quarter" idx="12"/>
          </p:nvPr>
        </p:nvSpPr>
        <p:spPr/>
        <p:txBody>
          <a:bodyPr/>
          <a:lstStyle/>
          <a:p>
            <a:fld id="{EA5707C7-6956-490D-AF3B-71A380B217FE}" type="slidenum">
              <a:rPr lang="en-US" smtClean="0"/>
              <a:pPr/>
              <a:t>68</a:t>
            </a:fld>
            <a:endParaRPr lang="en-US"/>
          </a:p>
        </p:txBody>
      </p:sp>
      <p:pic>
        <p:nvPicPr>
          <p:cNvPr id="4" name="Picture 3">
            <a:extLst>
              <a:ext uri="{FF2B5EF4-FFF2-40B4-BE49-F238E27FC236}">
                <a16:creationId xmlns:a16="http://schemas.microsoft.com/office/drawing/2014/main" id="{99F4B369-F2C3-B04D-BD19-A7DF6D1906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54" y="1300144"/>
            <a:ext cx="9144000" cy="4165380"/>
          </a:xfrm>
          <a:prstGeom prst="rect">
            <a:avLst/>
          </a:prstGeom>
        </p:spPr>
      </p:pic>
      <p:sp>
        <p:nvSpPr>
          <p:cNvPr id="5" name="Rectangle 4">
            <a:extLst>
              <a:ext uri="{FF2B5EF4-FFF2-40B4-BE49-F238E27FC236}">
                <a16:creationId xmlns:a16="http://schemas.microsoft.com/office/drawing/2014/main" id="{2D154321-06CB-464B-964F-CEA6AFE4861B}"/>
              </a:ext>
            </a:extLst>
          </p:cNvPr>
          <p:cNvSpPr/>
          <p:nvPr/>
        </p:nvSpPr>
        <p:spPr>
          <a:xfrm>
            <a:off x="1791346" y="5188525"/>
            <a:ext cx="5486400" cy="276999"/>
          </a:xfrm>
          <a:prstGeom prst="rect">
            <a:avLst/>
          </a:prstGeom>
        </p:spPr>
        <p:txBody>
          <a:bodyPr wrap="square">
            <a:spAutoFit/>
          </a:bodyPr>
          <a:lstStyle/>
          <a:p>
            <a:r>
              <a:rPr lang="en-US" sz="1200" dirty="0">
                <a:hlinkClick r:id="rId3"/>
              </a:rPr>
              <a:t>https://www.colorado.gov/pacific/marijuana/immediate-health-effects</a:t>
            </a:r>
            <a:endParaRPr lang="en-US" sz="1200" dirty="0"/>
          </a:p>
        </p:txBody>
      </p:sp>
    </p:spTree>
    <p:extLst>
      <p:ext uri="{BB962C8B-B14F-4D97-AF65-F5344CB8AC3E}">
        <p14:creationId xmlns:p14="http://schemas.microsoft.com/office/powerpoint/2010/main" val="18467800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2522E1-B80B-1548-953B-C86C036920B5}"/>
              </a:ext>
            </a:extLst>
          </p:cNvPr>
          <p:cNvSpPr>
            <a:spLocks noGrp="1"/>
          </p:cNvSpPr>
          <p:nvPr>
            <p:ph type="sldNum" sz="quarter" idx="12"/>
          </p:nvPr>
        </p:nvSpPr>
        <p:spPr/>
        <p:txBody>
          <a:bodyPr/>
          <a:lstStyle/>
          <a:p>
            <a:fld id="{EA5707C7-6956-490D-AF3B-71A380B217FE}" type="slidenum">
              <a:rPr lang="en-US" smtClean="0"/>
              <a:pPr/>
              <a:t>69</a:t>
            </a:fld>
            <a:endParaRPr lang="en-US"/>
          </a:p>
        </p:txBody>
      </p:sp>
      <p:pic>
        <p:nvPicPr>
          <p:cNvPr id="4" name="Picture 3">
            <a:extLst>
              <a:ext uri="{FF2B5EF4-FFF2-40B4-BE49-F238E27FC236}">
                <a16:creationId xmlns:a16="http://schemas.microsoft.com/office/drawing/2014/main" id="{F2563FEA-1B5D-574A-A6EB-F8D942882F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2422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A5707C7-6956-490D-AF3B-71A380B217FE}" type="slidenum">
              <a:rPr lang="en-US" smtClean="0"/>
              <a:pPr/>
              <a:t>7</a:t>
            </a:fld>
            <a:endParaRPr lang="en-US"/>
          </a:p>
        </p:txBody>
      </p:sp>
      <p:sp>
        <p:nvSpPr>
          <p:cNvPr id="3" name="Oval 2"/>
          <p:cNvSpPr/>
          <p:nvPr/>
        </p:nvSpPr>
        <p:spPr>
          <a:xfrm>
            <a:off x="1524000" y="1676400"/>
            <a:ext cx="4800600" cy="4679950"/>
          </a:xfrm>
          <a:prstGeom prst="ellipse">
            <a:avLst/>
          </a:prstGeom>
          <a:solidFill>
            <a:schemeClr val="tx1">
              <a:alpha val="8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352800" y="1752600"/>
            <a:ext cx="4800600" cy="4679950"/>
          </a:xfrm>
          <a:prstGeom prst="ellipse">
            <a:avLst/>
          </a:prstGeom>
          <a:solidFill>
            <a:schemeClr val="tx1">
              <a:alpha val="45000"/>
            </a:schemeClr>
          </a:solidFill>
          <a:ln>
            <a:solidFill>
              <a:schemeClr val="bg1">
                <a:alpha val="5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28800" y="2743200"/>
            <a:ext cx="1828800" cy="2970044"/>
          </a:xfrm>
          <a:prstGeom prst="rect">
            <a:avLst/>
          </a:prstGeom>
          <a:noFill/>
        </p:spPr>
        <p:txBody>
          <a:bodyPr wrap="square" rtlCol="0">
            <a:spAutoFit/>
          </a:bodyPr>
          <a:lstStyle/>
          <a:p>
            <a:pPr marL="285750" indent="-285750">
              <a:buFont typeface="Arial" charset="0"/>
              <a:buChar char="•"/>
            </a:pPr>
            <a:r>
              <a:rPr lang="en-US" sz="1700" dirty="0">
                <a:solidFill>
                  <a:schemeClr val="bg1"/>
                </a:solidFill>
              </a:rPr>
              <a:t>Attempted compensation</a:t>
            </a:r>
          </a:p>
          <a:p>
            <a:pPr marL="285750" indent="-285750">
              <a:buFont typeface="Arial" charset="0"/>
              <a:buChar char="•"/>
            </a:pPr>
            <a:r>
              <a:rPr lang="en-US" sz="1700" dirty="0">
                <a:solidFill>
                  <a:schemeClr val="bg1"/>
                </a:solidFill>
              </a:rPr>
              <a:t>Caution in experimental settings</a:t>
            </a:r>
          </a:p>
          <a:p>
            <a:pPr marL="285750" indent="-285750">
              <a:buFont typeface="Arial" charset="0"/>
              <a:buChar char="•"/>
            </a:pPr>
            <a:r>
              <a:rPr lang="en-US" sz="1700" dirty="0">
                <a:solidFill>
                  <a:schemeClr val="bg1"/>
                </a:solidFill>
              </a:rPr>
              <a:t>Can perform simple tasks, impaired higher level cognitive functions</a:t>
            </a:r>
          </a:p>
        </p:txBody>
      </p:sp>
      <p:sp>
        <p:nvSpPr>
          <p:cNvPr id="6" name="TextBox 5"/>
          <p:cNvSpPr txBox="1"/>
          <p:nvPr/>
        </p:nvSpPr>
        <p:spPr>
          <a:xfrm>
            <a:off x="6248400" y="2743200"/>
            <a:ext cx="1828800" cy="2446824"/>
          </a:xfrm>
          <a:prstGeom prst="rect">
            <a:avLst/>
          </a:prstGeom>
          <a:noFill/>
        </p:spPr>
        <p:txBody>
          <a:bodyPr wrap="square" rtlCol="0">
            <a:spAutoFit/>
          </a:bodyPr>
          <a:lstStyle/>
          <a:p>
            <a:pPr marL="285750" indent="-285750">
              <a:buFont typeface="Arial" charset="0"/>
              <a:buChar char="•"/>
            </a:pPr>
            <a:r>
              <a:rPr lang="en-US" sz="1700" dirty="0">
                <a:solidFill>
                  <a:schemeClr val="bg1"/>
                </a:solidFill>
              </a:rPr>
              <a:t>Lower inhibitions</a:t>
            </a:r>
          </a:p>
          <a:p>
            <a:pPr marL="285750" indent="-285750">
              <a:buFont typeface="Arial" charset="0"/>
              <a:buChar char="•"/>
            </a:pPr>
            <a:r>
              <a:rPr lang="en-US" sz="1700" dirty="0">
                <a:solidFill>
                  <a:schemeClr val="bg1"/>
                </a:solidFill>
              </a:rPr>
              <a:t>Faster driving</a:t>
            </a:r>
          </a:p>
          <a:p>
            <a:pPr marL="285750" indent="-285750">
              <a:buFont typeface="Arial" charset="0"/>
              <a:buChar char="•"/>
            </a:pPr>
            <a:r>
              <a:rPr lang="en-US" sz="1700" dirty="0">
                <a:solidFill>
                  <a:schemeClr val="bg1"/>
                </a:solidFill>
              </a:rPr>
              <a:t>Decline in visual and auditory perception and processing functions</a:t>
            </a:r>
          </a:p>
        </p:txBody>
      </p:sp>
      <p:sp>
        <p:nvSpPr>
          <p:cNvPr id="7" name="TextBox 6"/>
          <p:cNvSpPr txBox="1"/>
          <p:nvPr/>
        </p:nvSpPr>
        <p:spPr>
          <a:xfrm>
            <a:off x="3924300" y="2743200"/>
            <a:ext cx="1828800" cy="2970044"/>
          </a:xfrm>
          <a:prstGeom prst="rect">
            <a:avLst/>
          </a:prstGeom>
          <a:noFill/>
        </p:spPr>
        <p:txBody>
          <a:bodyPr wrap="square" rtlCol="0">
            <a:spAutoFit/>
          </a:bodyPr>
          <a:lstStyle/>
          <a:p>
            <a:pPr marL="285750" indent="-285750">
              <a:buFont typeface="Arial" charset="0"/>
              <a:buChar char="•"/>
            </a:pPr>
            <a:r>
              <a:rPr lang="en-US" sz="1700" dirty="0">
                <a:solidFill>
                  <a:schemeClr val="bg1"/>
                </a:solidFill>
              </a:rPr>
              <a:t>Control loss</a:t>
            </a:r>
          </a:p>
          <a:p>
            <a:pPr marL="285750" indent="-285750">
              <a:buFont typeface="Arial" charset="0"/>
              <a:buChar char="•"/>
            </a:pPr>
            <a:r>
              <a:rPr lang="en-US" sz="1700" dirty="0">
                <a:solidFill>
                  <a:schemeClr val="bg1"/>
                </a:solidFill>
              </a:rPr>
              <a:t>Inability to process changes</a:t>
            </a:r>
          </a:p>
          <a:p>
            <a:pPr marL="285750" indent="-285750">
              <a:buFont typeface="Arial" charset="0"/>
              <a:buChar char="•"/>
            </a:pPr>
            <a:r>
              <a:rPr lang="en-US" sz="1700" dirty="0">
                <a:solidFill>
                  <a:schemeClr val="bg1"/>
                </a:solidFill>
              </a:rPr>
              <a:t>Divided attention deficit</a:t>
            </a:r>
          </a:p>
          <a:p>
            <a:pPr marL="285750" indent="-285750">
              <a:buFont typeface="Arial" charset="0"/>
              <a:buChar char="•"/>
            </a:pPr>
            <a:r>
              <a:rPr lang="en-US" sz="1700" dirty="0">
                <a:solidFill>
                  <a:schemeClr val="bg1"/>
                </a:solidFill>
              </a:rPr>
              <a:t>Tracking/Lane position (SDLP)</a:t>
            </a:r>
          </a:p>
          <a:p>
            <a:pPr marL="285750" indent="-285750">
              <a:buFont typeface="Arial" charset="0"/>
              <a:buChar char="•"/>
            </a:pPr>
            <a:r>
              <a:rPr lang="en-US" sz="1700" dirty="0">
                <a:solidFill>
                  <a:schemeClr val="bg1"/>
                </a:solidFill>
              </a:rPr>
              <a:t>Increased reaction time</a:t>
            </a:r>
          </a:p>
        </p:txBody>
      </p:sp>
      <p:sp>
        <p:nvSpPr>
          <p:cNvPr id="8" name="TextBox 7"/>
          <p:cNvSpPr txBox="1"/>
          <p:nvPr/>
        </p:nvSpPr>
        <p:spPr>
          <a:xfrm>
            <a:off x="2743200" y="1202809"/>
            <a:ext cx="4419600" cy="461665"/>
          </a:xfrm>
          <a:prstGeom prst="rect">
            <a:avLst/>
          </a:prstGeom>
          <a:noFill/>
        </p:spPr>
        <p:txBody>
          <a:bodyPr wrap="square" rtlCol="0">
            <a:spAutoFit/>
          </a:bodyPr>
          <a:lstStyle/>
          <a:p>
            <a:r>
              <a:rPr lang="en-US" sz="2400" b="1" dirty="0"/>
              <a:t>Marijuana                       Alcohol</a:t>
            </a:r>
          </a:p>
        </p:txBody>
      </p:sp>
      <p:sp>
        <p:nvSpPr>
          <p:cNvPr id="9" name="TextBox 8"/>
          <p:cNvSpPr txBox="1"/>
          <p:nvPr/>
        </p:nvSpPr>
        <p:spPr>
          <a:xfrm>
            <a:off x="381000" y="381000"/>
            <a:ext cx="8610600" cy="523220"/>
          </a:xfrm>
          <a:prstGeom prst="rect">
            <a:avLst/>
          </a:prstGeom>
          <a:noFill/>
        </p:spPr>
        <p:txBody>
          <a:bodyPr wrap="square" rtlCol="0">
            <a:spAutoFit/>
          </a:bodyPr>
          <a:lstStyle/>
          <a:p>
            <a:r>
              <a:rPr lang="en-US" sz="2800" b="1" dirty="0">
                <a:solidFill>
                  <a:srgbClr val="FFFF00"/>
                </a:solidFill>
              </a:rPr>
              <a:t>Marijuana vs Alcohol Impairment – </a:t>
            </a:r>
            <a:r>
              <a:rPr lang="en-US" sz="2800" b="1">
                <a:solidFill>
                  <a:srgbClr val="FFFF00"/>
                </a:solidFill>
              </a:rPr>
              <a:t>Selected Differences</a:t>
            </a:r>
            <a:endParaRPr lang="en-US" sz="2800" b="1" dirty="0">
              <a:solidFill>
                <a:srgbClr val="FFFF00"/>
              </a:solidFill>
            </a:endParaRPr>
          </a:p>
        </p:txBody>
      </p:sp>
      <p:sp>
        <p:nvSpPr>
          <p:cNvPr id="10" name="TextBox 9"/>
          <p:cNvSpPr txBox="1"/>
          <p:nvPr/>
        </p:nvSpPr>
        <p:spPr>
          <a:xfrm>
            <a:off x="526788" y="5892581"/>
            <a:ext cx="1828800" cy="646331"/>
          </a:xfrm>
          <a:prstGeom prst="rect">
            <a:avLst/>
          </a:prstGeom>
          <a:noFill/>
        </p:spPr>
        <p:txBody>
          <a:bodyPr wrap="square" rtlCol="0">
            <a:spAutoFit/>
          </a:bodyPr>
          <a:lstStyle/>
          <a:p>
            <a:r>
              <a:rPr lang="en-US" dirty="0"/>
              <a:t>Courtesy of Marilyn </a:t>
            </a:r>
            <a:r>
              <a:rPr lang="en-US" dirty="0" err="1"/>
              <a:t>Huestis</a:t>
            </a:r>
            <a:endParaRPr lang="en-US" dirty="0"/>
          </a:p>
        </p:txBody>
      </p:sp>
    </p:spTree>
    <p:extLst>
      <p:ext uri="{BB962C8B-B14F-4D97-AF65-F5344CB8AC3E}">
        <p14:creationId xmlns:p14="http://schemas.microsoft.com/office/powerpoint/2010/main" val="18728188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AFFAB3-61E2-374D-A929-A7ACF758369F}"/>
              </a:ext>
            </a:extLst>
          </p:cNvPr>
          <p:cNvSpPr>
            <a:spLocks noGrp="1"/>
          </p:cNvSpPr>
          <p:nvPr>
            <p:ph type="sldNum" sz="quarter" idx="12"/>
          </p:nvPr>
        </p:nvSpPr>
        <p:spPr/>
        <p:txBody>
          <a:bodyPr/>
          <a:lstStyle/>
          <a:p>
            <a:fld id="{EA5707C7-6956-490D-AF3B-71A380B217FE}" type="slidenum">
              <a:rPr lang="en-US" smtClean="0"/>
              <a:pPr/>
              <a:t>70</a:t>
            </a:fld>
            <a:endParaRPr lang="en-US"/>
          </a:p>
        </p:txBody>
      </p:sp>
      <p:pic>
        <p:nvPicPr>
          <p:cNvPr id="4" name="Picture 3">
            <a:extLst>
              <a:ext uri="{FF2B5EF4-FFF2-40B4-BE49-F238E27FC236}">
                <a16:creationId xmlns:a16="http://schemas.microsoft.com/office/drawing/2014/main" id="{E753B70E-F5B4-7B45-BB3E-09D567DCF1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86151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15A245-8C84-0549-B50F-9EFEBD21717F}"/>
              </a:ext>
            </a:extLst>
          </p:cNvPr>
          <p:cNvSpPr>
            <a:spLocks noGrp="1"/>
          </p:cNvSpPr>
          <p:nvPr>
            <p:ph type="sldNum" sz="quarter" idx="12"/>
          </p:nvPr>
        </p:nvSpPr>
        <p:spPr/>
        <p:txBody>
          <a:bodyPr/>
          <a:lstStyle/>
          <a:p>
            <a:fld id="{EA5707C7-6956-490D-AF3B-71A380B217FE}" type="slidenum">
              <a:rPr lang="en-US" smtClean="0"/>
              <a:pPr/>
              <a:t>71</a:t>
            </a:fld>
            <a:endParaRPr lang="en-US"/>
          </a:p>
        </p:txBody>
      </p:sp>
      <p:pic>
        <p:nvPicPr>
          <p:cNvPr id="4" name="Picture 3">
            <a:extLst>
              <a:ext uri="{FF2B5EF4-FFF2-40B4-BE49-F238E27FC236}">
                <a16:creationId xmlns:a16="http://schemas.microsoft.com/office/drawing/2014/main" id="{B0F45847-5A45-204F-8041-B46A082659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8009626" cy="6310855"/>
          </a:xfrm>
          <a:prstGeom prst="rect">
            <a:avLst/>
          </a:prstGeom>
        </p:spPr>
      </p:pic>
      <p:sp>
        <p:nvSpPr>
          <p:cNvPr id="5" name="Rectangle 4">
            <a:extLst>
              <a:ext uri="{FF2B5EF4-FFF2-40B4-BE49-F238E27FC236}">
                <a16:creationId xmlns:a16="http://schemas.microsoft.com/office/drawing/2014/main" id="{469F4BD3-555E-5A4F-AAE4-C85D38A24C2C}"/>
              </a:ext>
            </a:extLst>
          </p:cNvPr>
          <p:cNvSpPr/>
          <p:nvPr/>
        </p:nvSpPr>
        <p:spPr>
          <a:xfrm>
            <a:off x="842513" y="6310855"/>
            <a:ext cx="7239000" cy="461665"/>
          </a:xfrm>
          <a:prstGeom prst="rect">
            <a:avLst/>
          </a:prstGeom>
        </p:spPr>
        <p:txBody>
          <a:bodyPr wrap="square">
            <a:spAutoFit/>
          </a:bodyPr>
          <a:lstStyle/>
          <a:p>
            <a:r>
              <a:rPr lang="en-US" sz="1200" dirty="0"/>
              <a:t>Gorman. The Legalization of Marijuana in Colorado: The Impact Vol 5 Oct 2017. Rocky Mountain High Intensity Drug Trafficking Area</a:t>
            </a:r>
          </a:p>
        </p:txBody>
      </p:sp>
    </p:spTree>
    <p:extLst>
      <p:ext uri="{BB962C8B-B14F-4D97-AF65-F5344CB8AC3E}">
        <p14:creationId xmlns:p14="http://schemas.microsoft.com/office/powerpoint/2010/main" val="31989494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BBC398-57FB-7A4F-8A09-5AC9CF5DA2FF}"/>
              </a:ext>
            </a:extLst>
          </p:cNvPr>
          <p:cNvSpPr>
            <a:spLocks noGrp="1"/>
          </p:cNvSpPr>
          <p:nvPr>
            <p:ph type="sldNum" sz="quarter" idx="12"/>
          </p:nvPr>
        </p:nvSpPr>
        <p:spPr/>
        <p:txBody>
          <a:bodyPr/>
          <a:lstStyle/>
          <a:p>
            <a:fld id="{EA5707C7-6956-490D-AF3B-71A380B217FE}" type="slidenum">
              <a:rPr lang="en-US" smtClean="0"/>
              <a:pPr/>
              <a:t>72</a:t>
            </a:fld>
            <a:endParaRPr lang="en-US"/>
          </a:p>
        </p:txBody>
      </p:sp>
      <p:pic>
        <p:nvPicPr>
          <p:cNvPr id="4" name="Picture 3">
            <a:extLst>
              <a:ext uri="{FF2B5EF4-FFF2-40B4-BE49-F238E27FC236}">
                <a16:creationId xmlns:a16="http://schemas.microsoft.com/office/drawing/2014/main" id="{F7D88798-F373-FC4B-80CE-9A3AFB070B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222" y="0"/>
            <a:ext cx="7279556" cy="6858000"/>
          </a:xfrm>
          <a:prstGeom prst="rect">
            <a:avLst/>
          </a:prstGeom>
        </p:spPr>
      </p:pic>
    </p:spTree>
    <p:extLst>
      <p:ext uri="{BB962C8B-B14F-4D97-AF65-F5344CB8AC3E}">
        <p14:creationId xmlns:p14="http://schemas.microsoft.com/office/powerpoint/2010/main" val="25262181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49250" y="474663"/>
            <a:ext cx="7718425" cy="600075"/>
          </a:xfrm>
        </p:spPr>
        <p:txBody>
          <a:bodyPr>
            <a:normAutofit fontScale="90000"/>
          </a:bodyPr>
          <a:lstStyle/>
          <a:p>
            <a:pPr algn="l" eaLnBrk="1" hangingPunct="1"/>
            <a:r>
              <a:rPr lang="en-US" altLang="en-US" sz="4400" dirty="0">
                <a:solidFill>
                  <a:srgbClr val="FFFF00"/>
                </a:solidFill>
              </a:rPr>
              <a:t>Drug Interpretation Issues</a:t>
            </a:r>
          </a:p>
        </p:txBody>
      </p:sp>
      <p:sp>
        <p:nvSpPr>
          <p:cNvPr id="34819" name="Rectangle 3"/>
          <p:cNvSpPr>
            <a:spLocks noGrp="1" noChangeArrowheads="1"/>
          </p:cNvSpPr>
          <p:nvPr>
            <p:ph type="body" idx="1"/>
          </p:nvPr>
        </p:nvSpPr>
        <p:spPr>
          <a:xfrm>
            <a:off x="685800" y="1371600"/>
            <a:ext cx="7772400" cy="4648200"/>
          </a:xfrm>
        </p:spPr>
        <p:txBody>
          <a:bodyPr>
            <a:normAutofit fontScale="92500" lnSpcReduction="10000"/>
          </a:bodyPr>
          <a:lstStyle/>
          <a:p>
            <a:pPr eaLnBrk="1" hangingPunct="1">
              <a:lnSpc>
                <a:spcPct val="90000"/>
              </a:lnSpc>
              <a:buClr>
                <a:srgbClr val="00FF00"/>
              </a:buClr>
              <a:buFont typeface="Wingdings" charset="2"/>
              <a:buChar char="v"/>
            </a:pPr>
            <a:r>
              <a:rPr lang="en-US" altLang="en-US" dirty="0"/>
              <a:t>Multiple drug use</a:t>
            </a:r>
          </a:p>
          <a:p>
            <a:pPr eaLnBrk="1" hangingPunct="1">
              <a:lnSpc>
                <a:spcPct val="90000"/>
              </a:lnSpc>
              <a:buClr>
                <a:srgbClr val="00FF00"/>
              </a:buClr>
              <a:buFont typeface="Wingdings" charset="2"/>
              <a:buChar char="v"/>
            </a:pPr>
            <a:r>
              <a:rPr lang="en-US" altLang="en-US" dirty="0"/>
              <a:t>Tolerance</a:t>
            </a:r>
          </a:p>
          <a:p>
            <a:pPr eaLnBrk="1" hangingPunct="1">
              <a:lnSpc>
                <a:spcPct val="90000"/>
              </a:lnSpc>
              <a:buClr>
                <a:srgbClr val="00FF00"/>
              </a:buClr>
              <a:buFont typeface="Wingdings" charset="2"/>
              <a:buChar char="v"/>
            </a:pPr>
            <a:r>
              <a:rPr lang="en-US" altLang="en-US" dirty="0"/>
              <a:t>History of drug use (chronic vs. naïve)</a:t>
            </a:r>
          </a:p>
          <a:p>
            <a:pPr eaLnBrk="1" hangingPunct="1">
              <a:lnSpc>
                <a:spcPct val="90000"/>
              </a:lnSpc>
              <a:buClr>
                <a:srgbClr val="00FF00"/>
              </a:buClr>
              <a:buFont typeface="Wingdings" charset="2"/>
              <a:buChar char="v"/>
            </a:pPr>
            <a:r>
              <a:rPr lang="en-US" altLang="en-US" dirty="0"/>
              <a:t>Health</a:t>
            </a:r>
          </a:p>
          <a:p>
            <a:pPr eaLnBrk="1" hangingPunct="1">
              <a:lnSpc>
                <a:spcPct val="90000"/>
              </a:lnSpc>
              <a:buClr>
                <a:srgbClr val="00FF00"/>
              </a:buClr>
              <a:buFont typeface="Wingdings" charset="2"/>
              <a:buChar char="v"/>
            </a:pPr>
            <a:r>
              <a:rPr lang="en-US" altLang="en-US" dirty="0"/>
              <a:t>Metabolism</a:t>
            </a:r>
          </a:p>
          <a:p>
            <a:pPr eaLnBrk="1" hangingPunct="1">
              <a:lnSpc>
                <a:spcPct val="90000"/>
              </a:lnSpc>
              <a:buClr>
                <a:srgbClr val="00FF00"/>
              </a:buClr>
              <a:buFont typeface="Wingdings" charset="2"/>
              <a:buChar char="v"/>
            </a:pPr>
            <a:r>
              <a:rPr lang="en-US" altLang="en-US" dirty="0"/>
              <a:t>Genetic/ethnic differences</a:t>
            </a:r>
          </a:p>
          <a:p>
            <a:pPr eaLnBrk="1" hangingPunct="1">
              <a:lnSpc>
                <a:spcPct val="90000"/>
              </a:lnSpc>
              <a:buClr>
                <a:srgbClr val="00FF00"/>
              </a:buClr>
              <a:buFont typeface="Wingdings" charset="2"/>
              <a:buChar char="v"/>
            </a:pPr>
            <a:r>
              <a:rPr lang="en-US" altLang="en-US" dirty="0"/>
              <a:t>Individual sensitivity/response</a:t>
            </a:r>
          </a:p>
          <a:p>
            <a:pPr eaLnBrk="1" hangingPunct="1">
              <a:lnSpc>
                <a:spcPct val="90000"/>
              </a:lnSpc>
              <a:buClr>
                <a:srgbClr val="00FF00"/>
              </a:buClr>
              <a:buFont typeface="Wingdings" charset="2"/>
              <a:buChar char="v"/>
            </a:pPr>
            <a:r>
              <a:rPr lang="en-US" altLang="en-US" dirty="0"/>
              <a:t>Withdrawal</a:t>
            </a:r>
          </a:p>
          <a:p>
            <a:pPr eaLnBrk="1" hangingPunct="1">
              <a:lnSpc>
                <a:spcPct val="90000"/>
              </a:lnSpc>
              <a:buClr>
                <a:srgbClr val="00FF00"/>
              </a:buClr>
              <a:buFont typeface="Wingdings" charset="2"/>
              <a:buChar char="v"/>
            </a:pPr>
            <a:r>
              <a:rPr lang="en-US" altLang="en-US" dirty="0"/>
              <a:t>Put in context of case e.g. environmental factors</a:t>
            </a:r>
          </a:p>
        </p:txBody>
      </p:sp>
      <p:sp>
        <p:nvSpPr>
          <p:cNvPr id="2" name="Rectangle 1"/>
          <p:cNvSpPr/>
          <p:nvPr/>
        </p:nvSpPr>
        <p:spPr>
          <a:xfrm>
            <a:off x="2438400" y="6346479"/>
            <a:ext cx="3750194" cy="369332"/>
          </a:xfrm>
          <a:prstGeom prst="rect">
            <a:avLst/>
          </a:prstGeom>
        </p:spPr>
        <p:txBody>
          <a:bodyPr wrap="none">
            <a:spAutoFit/>
          </a:bodyPr>
          <a:lstStyle/>
          <a:p>
            <a:r>
              <a:rPr lang="en-US"/>
              <a:t>Goldberger, BA, Stop Drugged Driving </a:t>
            </a:r>
          </a:p>
        </p:txBody>
      </p:sp>
    </p:spTree>
    <p:extLst>
      <p:ext uri="{BB962C8B-B14F-4D97-AF65-F5344CB8AC3E}">
        <p14:creationId xmlns:p14="http://schemas.microsoft.com/office/powerpoint/2010/main" val="13910758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FF00"/>
            </a:solidFill>
          </a:ln>
        </p:spPr>
        <p:txBody>
          <a:bodyPr>
            <a:normAutofit/>
          </a:bodyPr>
          <a:lstStyle/>
          <a:p>
            <a:r>
              <a:rPr lang="en-US" b="1" dirty="0">
                <a:solidFill>
                  <a:srgbClr val="FFFF00"/>
                </a:solidFill>
              </a:rPr>
              <a:t>3 Ways to Prove Drugged Driving</a:t>
            </a:r>
          </a:p>
        </p:txBody>
      </p:sp>
      <p:sp>
        <p:nvSpPr>
          <p:cNvPr id="3" name="Content Placeholder 2"/>
          <p:cNvSpPr>
            <a:spLocks noGrp="1"/>
          </p:cNvSpPr>
          <p:nvPr>
            <p:ph idx="1"/>
          </p:nvPr>
        </p:nvSpPr>
        <p:spPr>
          <a:xfrm>
            <a:off x="457200" y="1600200"/>
            <a:ext cx="8229600" cy="4876800"/>
          </a:xfrm>
        </p:spPr>
        <p:txBody>
          <a:bodyPr>
            <a:normAutofit lnSpcReduction="10000"/>
          </a:bodyPr>
          <a:lstStyle/>
          <a:p>
            <a:r>
              <a:rPr lang="en-US" b="1" dirty="0">
                <a:solidFill>
                  <a:srgbClr val="FFFF00"/>
                </a:solidFill>
              </a:rPr>
              <a:t>The Hard Way</a:t>
            </a:r>
            <a:r>
              <a:rPr lang="en-US" dirty="0"/>
              <a:t>.  By Using a Statute like Florida’s.  Requires proof of existence of a prohibited Drug and that the Drug caused impairment of normal faculties. </a:t>
            </a:r>
          </a:p>
          <a:p>
            <a:r>
              <a:rPr lang="en-US" b="1" dirty="0">
                <a:solidFill>
                  <a:srgbClr val="FFFF00"/>
                </a:solidFill>
              </a:rPr>
              <a:t>The Easier Way</a:t>
            </a:r>
            <a:r>
              <a:rPr lang="en-US" dirty="0"/>
              <a:t>.  By proving that the defendant had a certain level of a prohibited or controlled drug. (</a:t>
            </a:r>
            <a:r>
              <a:rPr lang="en-US" dirty="0">
                <a:solidFill>
                  <a:srgbClr val="FFFF00"/>
                </a:solidFill>
              </a:rPr>
              <a:t>Per Se</a:t>
            </a:r>
            <a:r>
              <a:rPr lang="en-US" dirty="0"/>
              <a:t>)</a:t>
            </a:r>
          </a:p>
          <a:p>
            <a:r>
              <a:rPr lang="en-US" b="1" dirty="0">
                <a:solidFill>
                  <a:srgbClr val="FFFF00"/>
                </a:solidFill>
              </a:rPr>
              <a:t>The Easiest Way  </a:t>
            </a:r>
            <a:r>
              <a:rPr lang="en-US" dirty="0"/>
              <a:t>By proving that the defendant had any detectable amount of a controlled drug.  (</a:t>
            </a:r>
            <a:r>
              <a:rPr lang="en-US" dirty="0">
                <a:solidFill>
                  <a:srgbClr val="FFFF00"/>
                </a:solidFill>
              </a:rPr>
              <a:t>Zero Tolerance</a:t>
            </a:r>
            <a:r>
              <a:rPr lang="en-US" dirty="0"/>
              <a:t>)</a:t>
            </a:r>
          </a:p>
        </p:txBody>
      </p:sp>
    </p:spTree>
    <p:extLst>
      <p:ext uri="{BB962C8B-B14F-4D97-AF65-F5344CB8AC3E}">
        <p14:creationId xmlns:p14="http://schemas.microsoft.com/office/powerpoint/2010/main" val="18448422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24000"/>
            <a:ext cx="4513262" cy="4373563"/>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51203" name="Rectangle 9"/>
          <p:cNvSpPr>
            <a:spLocks noGrp="1" noChangeArrowheads="1"/>
          </p:cNvSpPr>
          <p:nvPr>
            <p:ph type="title"/>
          </p:nvPr>
        </p:nvSpPr>
        <p:spPr>
          <a:noFill/>
        </p:spPr>
        <p:txBody>
          <a:bodyPr/>
          <a:lstStyle/>
          <a:p>
            <a:pPr eaLnBrk="1" hangingPunct="1">
              <a:spcBef>
                <a:spcPct val="15000"/>
              </a:spcBef>
            </a:pPr>
            <a:r>
              <a:rPr lang="en-US" altLang="en-US" sz="3600">
                <a:solidFill>
                  <a:srgbClr val="FFFF00"/>
                </a:solidFill>
              </a:rPr>
              <a:t>Ten Drugs Most Often Identified</a:t>
            </a:r>
          </a:p>
        </p:txBody>
      </p:sp>
      <p:sp>
        <p:nvSpPr>
          <p:cNvPr id="2" name="Rectangle 1"/>
          <p:cNvSpPr/>
          <p:nvPr/>
        </p:nvSpPr>
        <p:spPr>
          <a:xfrm>
            <a:off x="3657600" y="6290231"/>
            <a:ext cx="3750194" cy="369332"/>
          </a:xfrm>
          <a:prstGeom prst="rect">
            <a:avLst/>
          </a:prstGeom>
        </p:spPr>
        <p:txBody>
          <a:bodyPr wrap="none">
            <a:spAutoFit/>
          </a:bodyPr>
          <a:lstStyle/>
          <a:p>
            <a:r>
              <a:rPr lang="en-US" dirty="0"/>
              <a:t>Goldberger, BA, Stop Drugged Driving </a:t>
            </a:r>
          </a:p>
        </p:txBody>
      </p:sp>
    </p:spTree>
    <p:extLst>
      <p:ext uri="{BB962C8B-B14F-4D97-AF65-F5344CB8AC3E}">
        <p14:creationId xmlns:p14="http://schemas.microsoft.com/office/powerpoint/2010/main" val="40725957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5EBC6D-77CB-9D42-B884-BA024B2AA17C}"/>
              </a:ext>
            </a:extLst>
          </p:cNvPr>
          <p:cNvSpPr>
            <a:spLocks noGrp="1"/>
          </p:cNvSpPr>
          <p:nvPr>
            <p:ph type="sldNum" sz="quarter" idx="12"/>
          </p:nvPr>
        </p:nvSpPr>
        <p:spPr/>
        <p:txBody>
          <a:bodyPr/>
          <a:lstStyle/>
          <a:p>
            <a:fld id="{EA5707C7-6956-490D-AF3B-71A380B217FE}" type="slidenum">
              <a:rPr lang="en-US" smtClean="0"/>
              <a:pPr/>
              <a:t>76</a:t>
            </a:fld>
            <a:endParaRPr lang="en-US"/>
          </a:p>
        </p:txBody>
      </p:sp>
      <p:pic>
        <p:nvPicPr>
          <p:cNvPr id="4" name="Picture 3">
            <a:extLst>
              <a:ext uri="{FF2B5EF4-FFF2-40B4-BE49-F238E27FC236}">
                <a16:creationId xmlns:a16="http://schemas.microsoft.com/office/drawing/2014/main" id="{17ECE541-0912-0C49-A873-5E5D4EA3BE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971" y="0"/>
            <a:ext cx="9407942" cy="6858000"/>
          </a:xfrm>
          <a:prstGeom prst="rect">
            <a:avLst/>
          </a:prstGeom>
        </p:spPr>
      </p:pic>
    </p:spTree>
    <p:extLst>
      <p:ext uri="{BB962C8B-B14F-4D97-AF65-F5344CB8AC3E}">
        <p14:creationId xmlns:p14="http://schemas.microsoft.com/office/powerpoint/2010/main" val="14990062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ADF7C4-DAFA-2645-A949-F079C8339D58}"/>
              </a:ext>
            </a:extLst>
          </p:cNvPr>
          <p:cNvSpPr>
            <a:spLocks noGrp="1"/>
          </p:cNvSpPr>
          <p:nvPr>
            <p:ph type="sldNum" sz="quarter" idx="12"/>
          </p:nvPr>
        </p:nvSpPr>
        <p:spPr/>
        <p:txBody>
          <a:bodyPr/>
          <a:lstStyle/>
          <a:p>
            <a:fld id="{EA5707C7-6956-490D-AF3B-71A380B217FE}" type="slidenum">
              <a:rPr lang="en-US" smtClean="0"/>
              <a:pPr/>
              <a:t>77</a:t>
            </a:fld>
            <a:endParaRPr lang="en-US"/>
          </a:p>
        </p:txBody>
      </p:sp>
      <p:pic>
        <p:nvPicPr>
          <p:cNvPr id="4" name="Picture 3">
            <a:extLst>
              <a:ext uri="{FF2B5EF4-FFF2-40B4-BE49-F238E27FC236}">
                <a16:creationId xmlns:a16="http://schemas.microsoft.com/office/drawing/2014/main" id="{D7F6A267-36C0-6543-98CB-BE8628FFD5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327494"/>
          </a:xfrm>
          <a:prstGeom prst="rect">
            <a:avLst/>
          </a:prstGeom>
        </p:spPr>
      </p:pic>
      <p:sp>
        <p:nvSpPr>
          <p:cNvPr id="5" name="Rectangle 4">
            <a:extLst>
              <a:ext uri="{FF2B5EF4-FFF2-40B4-BE49-F238E27FC236}">
                <a16:creationId xmlns:a16="http://schemas.microsoft.com/office/drawing/2014/main" id="{9CA7F63E-FCE9-7744-A4C9-42446A1AC294}"/>
              </a:ext>
            </a:extLst>
          </p:cNvPr>
          <p:cNvSpPr/>
          <p:nvPr/>
        </p:nvSpPr>
        <p:spPr>
          <a:xfrm>
            <a:off x="762000" y="6330542"/>
            <a:ext cx="7239000" cy="461665"/>
          </a:xfrm>
          <a:prstGeom prst="rect">
            <a:avLst/>
          </a:prstGeom>
        </p:spPr>
        <p:txBody>
          <a:bodyPr wrap="square">
            <a:spAutoFit/>
          </a:bodyPr>
          <a:lstStyle/>
          <a:p>
            <a:r>
              <a:rPr lang="en-US" sz="1200" dirty="0"/>
              <a:t>Gorman. The Legalization of Marijuana in Colorado: The Impact Vol 5 Oct 2017. Rocky Mountain High Intensity Drug Trafficking Area</a:t>
            </a:r>
          </a:p>
        </p:txBody>
      </p:sp>
    </p:spTree>
    <p:extLst>
      <p:ext uri="{BB962C8B-B14F-4D97-AF65-F5344CB8AC3E}">
        <p14:creationId xmlns:p14="http://schemas.microsoft.com/office/powerpoint/2010/main" val="20545753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19E2A5-62F7-F349-82C7-969138B1A0AA}"/>
              </a:ext>
            </a:extLst>
          </p:cNvPr>
          <p:cNvSpPr>
            <a:spLocks noGrp="1"/>
          </p:cNvSpPr>
          <p:nvPr>
            <p:ph type="sldNum" sz="quarter" idx="12"/>
          </p:nvPr>
        </p:nvSpPr>
        <p:spPr/>
        <p:txBody>
          <a:bodyPr/>
          <a:lstStyle/>
          <a:p>
            <a:fld id="{EA5707C7-6956-490D-AF3B-71A380B217FE}" type="slidenum">
              <a:rPr lang="en-US" smtClean="0"/>
              <a:pPr/>
              <a:t>78</a:t>
            </a:fld>
            <a:endParaRPr lang="en-US"/>
          </a:p>
        </p:txBody>
      </p:sp>
      <p:pic>
        <p:nvPicPr>
          <p:cNvPr id="4" name="Picture 3">
            <a:extLst>
              <a:ext uri="{FF2B5EF4-FFF2-40B4-BE49-F238E27FC236}">
                <a16:creationId xmlns:a16="http://schemas.microsoft.com/office/drawing/2014/main" id="{97E93792-E42B-354F-8214-D0EDCD7CD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67256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44500" y="506413"/>
            <a:ext cx="7718425" cy="600075"/>
          </a:xfrm>
        </p:spPr>
        <p:txBody>
          <a:bodyPr>
            <a:normAutofit fontScale="90000"/>
          </a:bodyPr>
          <a:lstStyle/>
          <a:p>
            <a:pPr algn="l" eaLnBrk="1" hangingPunct="1"/>
            <a:r>
              <a:rPr lang="en-US" altLang="en-US" sz="4000">
                <a:solidFill>
                  <a:srgbClr val="FFFF00"/>
                </a:solidFill>
              </a:rPr>
              <a:t>Effects of Drugs on Driving</a:t>
            </a:r>
          </a:p>
        </p:txBody>
      </p:sp>
      <p:sp>
        <p:nvSpPr>
          <p:cNvPr id="27651" name="Rectangle 3"/>
          <p:cNvSpPr>
            <a:spLocks noGrp="1" noChangeArrowheads="1"/>
          </p:cNvSpPr>
          <p:nvPr>
            <p:ph type="body" sz="half" idx="1"/>
          </p:nvPr>
        </p:nvSpPr>
        <p:spPr>
          <a:xfrm>
            <a:off x="536575" y="1412875"/>
            <a:ext cx="3886200" cy="5094288"/>
          </a:xfrm>
        </p:spPr>
        <p:txBody>
          <a:bodyPr/>
          <a:lstStyle/>
          <a:p>
            <a:pPr eaLnBrk="1" hangingPunct="1">
              <a:buClr>
                <a:schemeClr val="bg1"/>
              </a:buClr>
              <a:buFontTx/>
              <a:buChar char="•"/>
            </a:pPr>
            <a:r>
              <a:rPr lang="en-US" altLang="en-US" sz="2200" b="1" dirty="0">
                <a:solidFill>
                  <a:srgbClr val="00FF00"/>
                </a:solidFill>
              </a:rPr>
              <a:t>Coordination</a:t>
            </a:r>
            <a:br>
              <a:rPr lang="en-US" altLang="en-US" sz="2200" dirty="0">
                <a:solidFill>
                  <a:schemeClr val="bg1"/>
                </a:solidFill>
              </a:rPr>
            </a:br>
            <a:r>
              <a:rPr lang="en-US" altLang="en-US" sz="2000" dirty="0"/>
              <a:t>Effects on nerves/muscles - steering, braking, accelerating, manipulation of vehicle</a:t>
            </a:r>
          </a:p>
          <a:p>
            <a:pPr eaLnBrk="1" hangingPunct="1">
              <a:buClr>
                <a:schemeClr val="bg1"/>
              </a:buClr>
              <a:buFontTx/>
              <a:buChar char="•"/>
            </a:pPr>
            <a:r>
              <a:rPr lang="en-US" altLang="en-US" sz="2200" b="1" dirty="0">
                <a:solidFill>
                  <a:srgbClr val="00FF00"/>
                </a:solidFill>
              </a:rPr>
              <a:t>Reaction Time</a:t>
            </a:r>
            <a:br>
              <a:rPr lang="en-US" altLang="en-US" sz="2200" b="1" dirty="0">
                <a:solidFill>
                  <a:schemeClr val="bg1"/>
                </a:solidFill>
              </a:rPr>
            </a:br>
            <a:r>
              <a:rPr lang="en-US" altLang="en-US" sz="2000" dirty="0"/>
              <a:t>Insufficient response - reaction </a:t>
            </a:r>
          </a:p>
          <a:p>
            <a:pPr eaLnBrk="1" hangingPunct="1">
              <a:buClr>
                <a:schemeClr val="bg1"/>
              </a:buClr>
              <a:buFontTx/>
              <a:buChar char="•"/>
            </a:pPr>
            <a:r>
              <a:rPr lang="en-US" altLang="en-US" sz="2200" b="1" dirty="0">
                <a:solidFill>
                  <a:srgbClr val="00FF00"/>
                </a:solidFill>
              </a:rPr>
              <a:t>Judgment</a:t>
            </a:r>
            <a:br>
              <a:rPr lang="en-US" altLang="en-US" sz="2200" b="1" dirty="0">
                <a:solidFill>
                  <a:schemeClr val="bg1"/>
                </a:solidFill>
              </a:rPr>
            </a:br>
            <a:r>
              <a:rPr lang="en-US" altLang="en-US" sz="2000" dirty="0"/>
              <a:t>Cognitive effects, risk reduction, avoidance of potential hazards, anticipation, risk-taking behavior, inattention, decreased fear, exhilaration, loss of control</a:t>
            </a:r>
          </a:p>
        </p:txBody>
      </p:sp>
      <p:sp>
        <p:nvSpPr>
          <p:cNvPr id="27652" name="Rectangle 4"/>
          <p:cNvSpPr>
            <a:spLocks noGrp="1" noChangeArrowheads="1"/>
          </p:cNvSpPr>
          <p:nvPr>
            <p:ph type="body" sz="half" idx="2"/>
          </p:nvPr>
        </p:nvSpPr>
        <p:spPr>
          <a:xfrm>
            <a:off x="4775200" y="1401763"/>
            <a:ext cx="3711575" cy="5105400"/>
          </a:xfrm>
        </p:spPr>
        <p:txBody>
          <a:bodyPr/>
          <a:lstStyle/>
          <a:p>
            <a:pPr eaLnBrk="1" hangingPunct="1">
              <a:buClr>
                <a:schemeClr val="bg1"/>
              </a:buClr>
              <a:buFontTx/>
              <a:buChar char="•"/>
            </a:pPr>
            <a:r>
              <a:rPr lang="en-US" altLang="en-US" sz="2200" b="1" dirty="0">
                <a:solidFill>
                  <a:srgbClr val="00FF00"/>
                </a:solidFill>
              </a:rPr>
              <a:t>Tracking</a:t>
            </a:r>
            <a:br>
              <a:rPr lang="en-US" altLang="en-US" sz="2600" b="1" dirty="0">
                <a:solidFill>
                  <a:schemeClr val="bg1"/>
                </a:solidFill>
              </a:rPr>
            </a:br>
            <a:r>
              <a:rPr lang="en-US" altLang="en-US" sz="2200" dirty="0"/>
              <a:t>Staying in lane, maintaining distance</a:t>
            </a:r>
          </a:p>
          <a:p>
            <a:pPr eaLnBrk="1" hangingPunct="1">
              <a:buClr>
                <a:schemeClr val="bg1"/>
              </a:buClr>
              <a:buFontTx/>
              <a:buChar char="•"/>
            </a:pPr>
            <a:r>
              <a:rPr lang="en-US" altLang="en-US" sz="2200" b="1" dirty="0">
                <a:solidFill>
                  <a:srgbClr val="00FF00"/>
                </a:solidFill>
              </a:rPr>
              <a:t>Attention</a:t>
            </a:r>
            <a:br>
              <a:rPr lang="en-US" altLang="en-US" sz="2200" dirty="0">
                <a:solidFill>
                  <a:srgbClr val="00FF00"/>
                </a:solidFill>
              </a:rPr>
            </a:br>
            <a:r>
              <a:rPr lang="en-US" altLang="en-US" sz="2200" dirty="0"/>
              <a:t>Divided, not focused. Time-shared task with high demand for info processing</a:t>
            </a:r>
          </a:p>
          <a:p>
            <a:pPr eaLnBrk="1" hangingPunct="1">
              <a:buClr>
                <a:schemeClr val="bg1"/>
              </a:buClr>
              <a:buFontTx/>
              <a:buChar char="•"/>
            </a:pPr>
            <a:r>
              <a:rPr lang="en-US" altLang="en-US" sz="2200" b="1" dirty="0">
                <a:solidFill>
                  <a:srgbClr val="00FF00"/>
                </a:solidFill>
              </a:rPr>
              <a:t>Perception</a:t>
            </a:r>
            <a:br>
              <a:rPr lang="en-US" altLang="en-US" sz="2600" b="1" dirty="0">
                <a:solidFill>
                  <a:srgbClr val="00FF00"/>
                </a:solidFill>
              </a:rPr>
            </a:br>
            <a:r>
              <a:rPr lang="en-US" altLang="en-US" sz="2200" dirty="0"/>
              <a:t>90% of info processed while driving is visual. Glare resistance, recovery, dark and light adaptation, dynamic visual acuity</a:t>
            </a:r>
          </a:p>
        </p:txBody>
      </p:sp>
      <p:sp>
        <p:nvSpPr>
          <p:cNvPr id="2" name="Rectangle 1"/>
          <p:cNvSpPr/>
          <p:nvPr/>
        </p:nvSpPr>
        <p:spPr>
          <a:xfrm>
            <a:off x="1524000" y="6322497"/>
            <a:ext cx="3750194" cy="369332"/>
          </a:xfrm>
          <a:prstGeom prst="rect">
            <a:avLst/>
          </a:prstGeom>
        </p:spPr>
        <p:txBody>
          <a:bodyPr wrap="none">
            <a:spAutoFit/>
          </a:bodyPr>
          <a:lstStyle/>
          <a:p>
            <a:r>
              <a:rPr lang="en-US"/>
              <a:t>Goldberger, BA, Stop Drugged Driving </a:t>
            </a:r>
          </a:p>
        </p:txBody>
      </p:sp>
    </p:spTree>
    <p:extLst>
      <p:ext uri="{BB962C8B-B14F-4D97-AF65-F5344CB8AC3E}">
        <p14:creationId xmlns:p14="http://schemas.microsoft.com/office/powerpoint/2010/main" val="1480681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71600"/>
          </a:xfrm>
        </p:spPr>
        <p:txBody>
          <a:bodyPr/>
          <a:lstStyle/>
          <a:p>
            <a:r>
              <a:rPr lang="en-US" b="1" dirty="0"/>
              <a:t>Effects of Illicit Drugs</a:t>
            </a:r>
          </a:p>
        </p:txBody>
      </p:sp>
      <p:graphicFrame>
        <p:nvGraphicFramePr>
          <p:cNvPr id="3" name="Table 2"/>
          <p:cNvGraphicFramePr>
            <a:graphicFrameLocks noGrp="1"/>
          </p:cNvGraphicFramePr>
          <p:nvPr>
            <p:extLst/>
          </p:nvPr>
        </p:nvGraphicFramePr>
        <p:xfrm>
          <a:off x="609600" y="1219200"/>
          <a:ext cx="7924800" cy="5394960"/>
        </p:xfrm>
        <a:graphic>
          <a:graphicData uri="http://schemas.openxmlformats.org/drawingml/2006/table">
            <a:tbl>
              <a:tblPr firstRow="1" bandRow="1">
                <a:tableStyleId>{5C22544A-7EE6-4342-B048-85BDC9FD1C3A}</a:tableStyleId>
              </a:tblPr>
              <a:tblGrid>
                <a:gridCol w="381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3962400">
                  <a:extLst>
                    <a:ext uri="{9D8B030D-6E8A-4147-A177-3AD203B41FA5}">
                      <a16:colId xmlns:a16="http://schemas.microsoft.com/office/drawing/2014/main" val="20003"/>
                    </a:ext>
                  </a:extLst>
                </a:gridCol>
              </a:tblGrid>
              <a:tr h="228600">
                <a:tc>
                  <a:txBody>
                    <a:bodyPr/>
                    <a:lstStyle/>
                    <a:p>
                      <a:endParaRPr lang="en-US" sz="2400" b="1" dirty="0"/>
                    </a:p>
                  </a:txBody>
                  <a:tcPr/>
                </a:tc>
                <a:tc>
                  <a:txBody>
                    <a:bodyPr/>
                    <a:lstStyle/>
                    <a:p>
                      <a:r>
                        <a:rPr lang="en-US" sz="2400" b="1" dirty="0"/>
                        <a:t>Type</a:t>
                      </a:r>
                    </a:p>
                  </a:txBody>
                  <a:tcPr/>
                </a:tc>
                <a:tc>
                  <a:txBody>
                    <a:bodyPr/>
                    <a:lstStyle/>
                    <a:p>
                      <a:r>
                        <a:rPr lang="en-US" dirty="0"/>
                        <a:t>Examples</a:t>
                      </a:r>
                    </a:p>
                  </a:txBody>
                  <a:tcPr/>
                </a:tc>
                <a:tc>
                  <a:txBody>
                    <a:bodyPr/>
                    <a:lstStyle/>
                    <a:p>
                      <a:r>
                        <a:rPr lang="en-US" dirty="0"/>
                        <a:t>Driving effects</a:t>
                      </a:r>
                    </a:p>
                  </a:txBody>
                  <a:tcPr/>
                </a:tc>
                <a:extLst>
                  <a:ext uri="{0D108BD9-81ED-4DB2-BD59-A6C34878D82A}">
                    <a16:rowId xmlns:a16="http://schemas.microsoft.com/office/drawing/2014/main" val="10000"/>
                  </a:ext>
                </a:extLst>
              </a:tr>
              <a:tr h="370840">
                <a:tc>
                  <a:txBody>
                    <a:bodyPr/>
                    <a:lstStyle/>
                    <a:p>
                      <a:r>
                        <a:rPr lang="en-US" sz="1800" b="1" dirty="0"/>
                        <a:t>1</a:t>
                      </a:r>
                    </a:p>
                  </a:txBody>
                  <a:tcPr/>
                </a:tc>
                <a:tc>
                  <a:txBody>
                    <a:bodyPr/>
                    <a:lstStyle/>
                    <a:p>
                      <a:r>
                        <a:rPr lang="en-US" sz="1800" b="1" dirty="0"/>
                        <a:t>Cannabinoids</a:t>
                      </a:r>
                    </a:p>
                  </a:txBody>
                  <a:tcPr/>
                </a:tc>
                <a:tc>
                  <a:txBody>
                    <a:bodyPr/>
                    <a:lstStyle/>
                    <a:p>
                      <a:r>
                        <a:rPr lang="en-US" sz="1800" b="1" dirty="0"/>
                        <a:t>Marijuana</a:t>
                      </a:r>
                    </a:p>
                    <a:p>
                      <a:r>
                        <a:rPr lang="en-US" sz="1800" b="1" dirty="0"/>
                        <a:t>BHO</a:t>
                      </a:r>
                    </a:p>
                  </a:txBody>
                  <a:tcPr/>
                </a:tc>
                <a:tc>
                  <a:txBody>
                    <a:bodyPr/>
                    <a:lstStyle/>
                    <a:p>
                      <a:r>
                        <a:rPr lang="en-US" sz="1800" b="1" dirty="0"/>
                        <a:t>Euphoria, slowed thinking, slowed reaction time, confusion</a:t>
                      </a:r>
                    </a:p>
                  </a:txBody>
                  <a:tcPr/>
                </a:tc>
                <a:extLst>
                  <a:ext uri="{0D108BD9-81ED-4DB2-BD59-A6C34878D82A}">
                    <a16:rowId xmlns:a16="http://schemas.microsoft.com/office/drawing/2014/main" val="10001"/>
                  </a:ext>
                </a:extLst>
              </a:tr>
              <a:tr h="370840">
                <a:tc>
                  <a:txBody>
                    <a:bodyPr/>
                    <a:lstStyle/>
                    <a:p>
                      <a:r>
                        <a:rPr lang="en-US" sz="1800" b="1" dirty="0"/>
                        <a:t>2</a:t>
                      </a:r>
                    </a:p>
                  </a:txBody>
                  <a:tcPr/>
                </a:tc>
                <a:tc>
                  <a:txBody>
                    <a:bodyPr/>
                    <a:lstStyle/>
                    <a:p>
                      <a:r>
                        <a:rPr lang="en-US" sz="1800" b="1" dirty="0"/>
                        <a:t>Depressants</a:t>
                      </a:r>
                    </a:p>
                  </a:txBody>
                  <a:tcPr/>
                </a:tc>
                <a:tc>
                  <a:txBody>
                    <a:bodyPr/>
                    <a:lstStyle/>
                    <a:p>
                      <a:r>
                        <a:rPr lang="en-US" sz="1800" b="1" dirty="0"/>
                        <a:t>Barbiturates</a:t>
                      </a:r>
                    </a:p>
                    <a:p>
                      <a:r>
                        <a:rPr lang="en-US" sz="1800" b="1" dirty="0"/>
                        <a:t>Benzodiazepines</a:t>
                      </a:r>
                    </a:p>
                    <a:p>
                      <a:r>
                        <a:rPr lang="en-US" sz="1800" b="1" dirty="0" err="1"/>
                        <a:t>Methaqualone</a:t>
                      </a:r>
                      <a:endParaRPr lang="en-US" sz="1800" b="1" dirty="0"/>
                    </a:p>
                  </a:txBody>
                  <a:tcPr/>
                </a:tc>
                <a:tc>
                  <a:txBody>
                    <a:bodyPr/>
                    <a:lstStyle/>
                    <a:p>
                      <a:r>
                        <a:rPr lang="en-US" sz="1800" b="1" dirty="0"/>
                        <a:t>Lowered inhibitions, impaired coordination and judgment, drowsiness</a:t>
                      </a:r>
                    </a:p>
                  </a:txBody>
                  <a:tcPr/>
                </a:tc>
                <a:extLst>
                  <a:ext uri="{0D108BD9-81ED-4DB2-BD59-A6C34878D82A}">
                    <a16:rowId xmlns:a16="http://schemas.microsoft.com/office/drawing/2014/main" val="10002"/>
                  </a:ext>
                </a:extLst>
              </a:tr>
              <a:tr h="370840">
                <a:tc>
                  <a:txBody>
                    <a:bodyPr/>
                    <a:lstStyle/>
                    <a:p>
                      <a:r>
                        <a:rPr lang="en-US" sz="1800" b="1" dirty="0"/>
                        <a:t>3</a:t>
                      </a:r>
                    </a:p>
                  </a:txBody>
                  <a:tcPr/>
                </a:tc>
                <a:tc>
                  <a:txBody>
                    <a:bodyPr/>
                    <a:lstStyle/>
                    <a:p>
                      <a:r>
                        <a:rPr lang="en-US" sz="1800" b="1" dirty="0"/>
                        <a:t>Dissociative Anesthetics</a:t>
                      </a:r>
                    </a:p>
                  </a:txBody>
                  <a:tcPr/>
                </a:tc>
                <a:tc>
                  <a:txBody>
                    <a:bodyPr/>
                    <a:lstStyle/>
                    <a:p>
                      <a:r>
                        <a:rPr lang="en-US" sz="1800" b="1" dirty="0"/>
                        <a:t>Ketamine</a:t>
                      </a:r>
                    </a:p>
                    <a:p>
                      <a:r>
                        <a:rPr lang="en-US" sz="1800" b="1" dirty="0"/>
                        <a:t>PCP</a:t>
                      </a:r>
                    </a:p>
                  </a:txBody>
                  <a:tcPr/>
                </a:tc>
                <a:tc>
                  <a:txBody>
                    <a:bodyPr/>
                    <a:lstStyle/>
                    <a:p>
                      <a:r>
                        <a:rPr lang="en-US" sz="1800" b="1" dirty="0"/>
                        <a:t>Impaired</a:t>
                      </a:r>
                      <a:r>
                        <a:rPr lang="en-US" sz="1800" b="1" baseline="0" dirty="0"/>
                        <a:t> motor function, panic, aggression, violence</a:t>
                      </a:r>
                      <a:endParaRPr lang="en-US" sz="1800" b="1" dirty="0"/>
                    </a:p>
                  </a:txBody>
                  <a:tcPr/>
                </a:tc>
                <a:extLst>
                  <a:ext uri="{0D108BD9-81ED-4DB2-BD59-A6C34878D82A}">
                    <a16:rowId xmlns:a16="http://schemas.microsoft.com/office/drawing/2014/main" val="10003"/>
                  </a:ext>
                </a:extLst>
              </a:tr>
              <a:tr h="370840">
                <a:tc>
                  <a:txBody>
                    <a:bodyPr/>
                    <a:lstStyle/>
                    <a:p>
                      <a:r>
                        <a:rPr lang="en-US" sz="1800" b="1" dirty="0"/>
                        <a:t>4</a:t>
                      </a:r>
                    </a:p>
                  </a:txBody>
                  <a:tcPr/>
                </a:tc>
                <a:tc>
                  <a:txBody>
                    <a:bodyPr/>
                    <a:lstStyle/>
                    <a:p>
                      <a:r>
                        <a:rPr lang="en-US" sz="1800" b="1" dirty="0"/>
                        <a:t>Hallucinogens</a:t>
                      </a:r>
                    </a:p>
                  </a:txBody>
                  <a:tcPr/>
                </a:tc>
                <a:tc>
                  <a:txBody>
                    <a:bodyPr/>
                    <a:lstStyle/>
                    <a:p>
                      <a:r>
                        <a:rPr lang="en-US" sz="1800" b="1" dirty="0"/>
                        <a:t>LSD</a:t>
                      </a:r>
                    </a:p>
                    <a:p>
                      <a:r>
                        <a:rPr lang="en-US" sz="1800" b="1" dirty="0"/>
                        <a:t>Mescaline</a:t>
                      </a:r>
                    </a:p>
                  </a:txBody>
                  <a:tcPr/>
                </a:tc>
                <a:tc>
                  <a:txBody>
                    <a:bodyPr/>
                    <a:lstStyle/>
                    <a:p>
                      <a:r>
                        <a:rPr lang="en-US" sz="1800" b="1" dirty="0"/>
                        <a:t>Altered states of perception</a:t>
                      </a:r>
                    </a:p>
                  </a:txBody>
                  <a:tcPr/>
                </a:tc>
                <a:extLst>
                  <a:ext uri="{0D108BD9-81ED-4DB2-BD59-A6C34878D82A}">
                    <a16:rowId xmlns:a16="http://schemas.microsoft.com/office/drawing/2014/main" val="10004"/>
                  </a:ext>
                </a:extLst>
              </a:tr>
              <a:tr h="370840">
                <a:tc>
                  <a:txBody>
                    <a:bodyPr/>
                    <a:lstStyle/>
                    <a:p>
                      <a:r>
                        <a:rPr lang="en-US" sz="1800" b="1" dirty="0"/>
                        <a:t>5</a:t>
                      </a:r>
                    </a:p>
                  </a:txBody>
                  <a:tcPr/>
                </a:tc>
                <a:tc>
                  <a:txBody>
                    <a:bodyPr/>
                    <a:lstStyle/>
                    <a:p>
                      <a:r>
                        <a:rPr lang="en-US" sz="1800" b="1" dirty="0"/>
                        <a:t>Opioids</a:t>
                      </a:r>
                    </a:p>
                  </a:txBody>
                  <a:tcPr/>
                </a:tc>
                <a:tc>
                  <a:txBody>
                    <a:bodyPr/>
                    <a:lstStyle/>
                    <a:p>
                      <a:r>
                        <a:rPr lang="en-US" sz="1800" b="1" dirty="0"/>
                        <a:t>Heroin</a:t>
                      </a:r>
                    </a:p>
                    <a:p>
                      <a:r>
                        <a:rPr lang="en-US" sz="1800" b="1" dirty="0"/>
                        <a:t>Morphine</a:t>
                      </a:r>
                    </a:p>
                    <a:p>
                      <a:r>
                        <a:rPr lang="en-US" sz="1800" b="1" dirty="0" err="1"/>
                        <a:t>Oxycodone</a:t>
                      </a:r>
                      <a:endParaRPr lang="en-US" sz="1800" b="1" dirty="0"/>
                    </a:p>
                  </a:txBody>
                  <a:tcPr/>
                </a:tc>
                <a:tc>
                  <a:txBody>
                    <a:bodyPr/>
                    <a:lstStyle/>
                    <a:p>
                      <a:r>
                        <a:rPr lang="en-US" sz="1800" b="1" dirty="0"/>
                        <a:t>Euphoria, drowsiness, confusion</a:t>
                      </a:r>
                    </a:p>
                  </a:txBody>
                  <a:tcPr/>
                </a:tc>
                <a:extLst>
                  <a:ext uri="{0D108BD9-81ED-4DB2-BD59-A6C34878D82A}">
                    <a16:rowId xmlns:a16="http://schemas.microsoft.com/office/drawing/2014/main" val="10005"/>
                  </a:ext>
                </a:extLst>
              </a:tr>
              <a:tr h="370840">
                <a:tc>
                  <a:txBody>
                    <a:bodyPr/>
                    <a:lstStyle/>
                    <a:p>
                      <a:r>
                        <a:rPr lang="en-US" sz="1800" b="1" dirty="0"/>
                        <a:t>6</a:t>
                      </a:r>
                    </a:p>
                  </a:txBody>
                  <a:tcPr/>
                </a:tc>
                <a:tc>
                  <a:txBody>
                    <a:bodyPr/>
                    <a:lstStyle/>
                    <a:p>
                      <a:r>
                        <a:rPr lang="en-US" sz="1800" b="1" dirty="0"/>
                        <a:t>Stimulants</a:t>
                      </a:r>
                    </a:p>
                  </a:txBody>
                  <a:tcPr/>
                </a:tc>
                <a:tc>
                  <a:txBody>
                    <a:bodyPr/>
                    <a:lstStyle/>
                    <a:p>
                      <a:r>
                        <a:rPr lang="en-US" sz="1800" b="1" dirty="0"/>
                        <a:t>Amphetamine</a:t>
                      </a:r>
                    </a:p>
                    <a:p>
                      <a:r>
                        <a:rPr lang="en-US" sz="1800" b="1" dirty="0"/>
                        <a:t>Cocaine</a:t>
                      </a:r>
                    </a:p>
                    <a:p>
                      <a:r>
                        <a:rPr lang="en-US" sz="1800" b="1" dirty="0"/>
                        <a:t>MDMA</a:t>
                      </a:r>
                    </a:p>
                    <a:p>
                      <a:r>
                        <a:rPr lang="en-US" sz="1800" b="1" dirty="0"/>
                        <a:t>Methamphetamine</a:t>
                      </a:r>
                    </a:p>
                  </a:txBody>
                  <a:tcPr/>
                </a:tc>
                <a:tc>
                  <a:txBody>
                    <a:bodyPr/>
                    <a:lstStyle/>
                    <a:p>
                      <a:r>
                        <a:rPr lang="en-US" sz="1800" b="1" dirty="0"/>
                        <a:t>Exhilaration,</a:t>
                      </a:r>
                      <a:r>
                        <a:rPr lang="en-US" sz="1800" b="1" baseline="0" dirty="0"/>
                        <a:t> loss of coordination, delirium, panic, paranoia, aggressiveness, hallucinations, violence</a:t>
                      </a:r>
                      <a:endParaRPr lang="en-US" sz="1800" b="1"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849381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C2A7A-DC05-C841-B525-176EEF905C7F}"/>
              </a:ext>
            </a:extLst>
          </p:cNvPr>
          <p:cNvSpPr>
            <a:spLocks noGrp="1"/>
          </p:cNvSpPr>
          <p:nvPr>
            <p:ph type="title"/>
          </p:nvPr>
        </p:nvSpPr>
        <p:spPr/>
        <p:txBody>
          <a:bodyPr/>
          <a:lstStyle/>
          <a:p>
            <a:r>
              <a:rPr lang="en-US" b="1" dirty="0">
                <a:solidFill>
                  <a:srgbClr val="FFFF00"/>
                </a:solidFill>
              </a:rPr>
              <a:t>C.R.S. 42-4-1301</a:t>
            </a:r>
          </a:p>
        </p:txBody>
      </p:sp>
      <p:sp>
        <p:nvSpPr>
          <p:cNvPr id="3" name="Content Placeholder 2">
            <a:extLst>
              <a:ext uri="{FF2B5EF4-FFF2-40B4-BE49-F238E27FC236}">
                <a16:creationId xmlns:a16="http://schemas.microsoft.com/office/drawing/2014/main" id="{58C1AB6B-A11D-764A-A809-F94CDCF2E358}"/>
              </a:ext>
            </a:extLst>
          </p:cNvPr>
          <p:cNvSpPr>
            <a:spLocks noGrp="1"/>
          </p:cNvSpPr>
          <p:nvPr>
            <p:ph idx="1"/>
          </p:nvPr>
        </p:nvSpPr>
        <p:spPr/>
        <p:txBody>
          <a:bodyPr>
            <a:normAutofit fontScale="62500" lnSpcReduction="20000"/>
          </a:bodyPr>
          <a:lstStyle/>
          <a:p>
            <a:r>
              <a:rPr lang="en-US" dirty="0"/>
              <a:t>(1) (a) A person who drives a motor vehicle or vehicle under the influence of alcohol or one or more drugs, or a combination of both alcohol and one or more drugs, commits driving under the influence. </a:t>
            </a:r>
          </a:p>
          <a:p>
            <a:pPr marL="800100" lvl="2" indent="0">
              <a:buNone/>
            </a:pPr>
            <a:r>
              <a:rPr lang="en-US" dirty="0"/>
              <a:t>(f) "Driving under the influence" means driving a motor vehicle or vehicle when a person has consumed alcohol or one or more drugs, or a combination of alcohol and one or more drugs, that affects the person to a degree that the person is substantially incapable, either mentally or physically, or both mentally and physically, to exercise clear judgment, sufficient physical control, or due care in the safe operation of a vehicle.</a:t>
            </a:r>
          </a:p>
          <a:p>
            <a:r>
              <a:rPr lang="en-US" dirty="0"/>
              <a:t>(2) (a) A person who drives a motor vehicle or vehicle when the person's BAC is 0.08 or more at the time of driving or within two hours after driving commits DUI per se.</a:t>
            </a:r>
          </a:p>
          <a:p>
            <a:r>
              <a:rPr lang="en-US" dirty="0"/>
              <a:t>(6) (a) In any prosecution for DUI or DWAI, the defendant's BAC or drug content at the time of the commission of the alleged offense or within a reasonable time thereafter gives rise to the following presumptions or inferences:</a:t>
            </a:r>
          </a:p>
          <a:p>
            <a:pPr marL="800100" lvl="2" indent="0">
              <a:buNone/>
            </a:pPr>
            <a:r>
              <a:rPr lang="en-US" dirty="0"/>
              <a:t>(IV) If at such time the driver's blood contained five nanograms or more of delta 9-tetrahydrocannabinol per milliliter in whole blood, as shown by analysis of the defendant's blood, such fact gives rise to a permissible inference that the defendant was under the influence of one or more drugs.</a:t>
            </a:r>
          </a:p>
        </p:txBody>
      </p:sp>
      <p:sp>
        <p:nvSpPr>
          <p:cNvPr id="4" name="Slide Number Placeholder 3">
            <a:extLst>
              <a:ext uri="{FF2B5EF4-FFF2-40B4-BE49-F238E27FC236}">
                <a16:creationId xmlns:a16="http://schemas.microsoft.com/office/drawing/2014/main" id="{7EBC6EBE-A11C-D945-BC2E-8125415917C0}"/>
              </a:ext>
            </a:extLst>
          </p:cNvPr>
          <p:cNvSpPr>
            <a:spLocks noGrp="1"/>
          </p:cNvSpPr>
          <p:nvPr>
            <p:ph type="sldNum" sz="quarter" idx="12"/>
          </p:nvPr>
        </p:nvSpPr>
        <p:spPr/>
        <p:txBody>
          <a:bodyPr/>
          <a:lstStyle/>
          <a:p>
            <a:fld id="{EA5707C7-6956-490D-AF3B-71A380B217FE}" type="slidenum">
              <a:rPr lang="en-US" smtClean="0"/>
              <a:pPr/>
              <a:t>80</a:t>
            </a:fld>
            <a:endParaRPr lang="en-US"/>
          </a:p>
        </p:txBody>
      </p:sp>
    </p:spTree>
    <p:extLst>
      <p:ext uri="{BB962C8B-B14F-4D97-AF65-F5344CB8AC3E}">
        <p14:creationId xmlns:p14="http://schemas.microsoft.com/office/powerpoint/2010/main" val="1251363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14B048-7B57-5642-9A96-77CDBE7E7418}"/>
              </a:ext>
            </a:extLst>
          </p:cNvPr>
          <p:cNvSpPr>
            <a:spLocks noGrp="1"/>
          </p:cNvSpPr>
          <p:nvPr>
            <p:ph type="sldNum" sz="quarter" idx="12"/>
          </p:nvPr>
        </p:nvSpPr>
        <p:spPr/>
        <p:txBody>
          <a:bodyPr/>
          <a:lstStyle/>
          <a:p>
            <a:fld id="{EA5707C7-6956-490D-AF3B-71A380B217FE}" type="slidenum">
              <a:rPr lang="en-US" smtClean="0"/>
              <a:pPr/>
              <a:t>9</a:t>
            </a:fld>
            <a:endParaRPr lang="en-US"/>
          </a:p>
        </p:txBody>
      </p:sp>
      <p:pic>
        <p:nvPicPr>
          <p:cNvPr id="4" name="Picture 3">
            <a:extLst>
              <a:ext uri="{FF2B5EF4-FFF2-40B4-BE49-F238E27FC236}">
                <a16:creationId xmlns:a16="http://schemas.microsoft.com/office/drawing/2014/main" id="{47D73276-E27A-FE40-9796-C0BD9C3B2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Tree>
    <p:extLst>
      <p:ext uri="{BB962C8B-B14F-4D97-AF65-F5344CB8AC3E}">
        <p14:creationId xmlns:p14="http://schemas.microsoft.com/office/powerpoint/2010/main" val="33226836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21806</TotalTime>
  <Words>9116</Words>
  <Application>Microsoft Macintosh PowerPoint</Application>
  <PresentationFormat>On-screen Show (4:3)</PresentationFormat>
  <Paragraphs>722</Paragraphs>
  <Slides>80</Slides>
  <Notes>58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80</vt:i4>
      </vt:variant>
    </vt:vector>
  </HeadingPairs>
  <TitlesOfParts>
    <vt:vector size="85" baseType="lpstr">
      <vt:lpstr>Arial</vt:lpstr>
      <vt:lpstr>Calibri</vt:lpstr>
      <vt:lpstr>Times New Roman</vt:lpstr>
      <vt:lpstr>Wingdings</vt:lpstr>
      <vt:lpstr>Office Theme</vt:lpstr>
      <vt:lpstr>DUID Driving Under the Influence of Drugs</vt:lpstr>
      <vt:lpstr>PowerPoint Presentation</vt:lpstr>
      <vt:lpstr>PowerPoint Presentation</vt:lpstr>
      <vt:lpstr>PowerPoint Presentation</vt:lpstr>
      <vt:lpstr>PowerPoint Presentation</vt:lpstr>
      <vt:lpstr>Myths</vt:lpstr>
      <vt:lpstr>PowerPoint Presentation</vt:lpstr>
      <vt:lpstr>Effects of Illicit Drugs</vt:lpstr>
      <vt:lpstr>PowerPoint Presentation</vt:lpstr>
      <vt:lpstr>PowerPoint Presentation</vt:lpstr>
      <vt:lpstr>Polydrug impairment presence</vt:lpstr>
      <vt:lpstr>PowerPoint Presentation</vt:lpstr>
      <vt:lpstr>PowerPoint Presentation</vt:lpstr>
      <vt:lpstr>PowerPoint Presentation</vt:lpstr>
      <vt:lpstr>Types of evidence</vt:lpstr>
      <vt:lpstr>Do the math!</vt:lpstr>
      <vt:lpstr>Effects of marijuana</vt:lpstr>
      <vt:lpstr>Marijuana, Alcohol and Actual Driving Performance</vt:lpstr>
      <vt:lpstr>Summary Experimental Evidence</vt:lpstr>
      <vt:lpstr>Odds ratios: Marijuana, Alcohol, Both</vt:lpstr>
      <vt:lpstr>PowerPoint Presentation</vt:lpstr>
      <vt:lpstr>PowerPoint Presentation</vt:lpstr>
      <vt:lpstr>PowerPoint Presentation</vt:lpstr>
      <vt:lpstr>Nat’l Academy of Science Conclusions Conclusive or substantial evidence of the following:</vt:lpstr>
      <vt:lpstr>Canadian Marijuana Impairment Costs</vt:lpstr>
      <vt:lpstr>PowerPoint Presentation</vt:lpstr>
      <vt:lpstr>Contrary reports</vt:lpstr>
      <vt:lpstr>The facts:</vt:lpstr>
      <vt:lpstr>Political deception</vt:lpstr>
      <vt:lpstr>What about tolerance?</vt:lpstr>
      <vt:lpstr>Tolerance</vt:lpstr>
      <vt:lpstr>Determining “Under the Influence”</vt:lpstr>
      <vt:lpstr>PowerPoint Presentation</vt:lpstr>
      <vt:lpstr>PowerPoint Presentation</vt:lpstr>
      <vt:lpstr>PowerPoint Presentation</vt:lpstr>
      <vt:lpstr>PowerPoint Presentation</vt:lpstr>
      <vt:lpstr>PowerPoint Presentation</vt:lpstr>
      <vt:lpstr>Occasional vs frequent users</vt:lpstr>
      <vt:lpstr>How long to collect blood?</vt:lpstr>
      <vt:lpstr>Delay Impact on Test Results</vt:lpstr>
      <vt:lpstr>Most impaired drivers &lt;5ng/ml</vt:lpstr>
      <vt:lpstr>Forensic THC test results</vt:lpstr>
      <vt:lpstr>PowerPoint Presentation</vt:lpstr>
      <vt:lpstr>PowerPoint Presentation</vt:lpstr>
      <vt:lpstr>PowerPoint Presentation</vt:lpstr>
      <vt:lpstr>HB17-1315</vt:lpstr>
      <vt:lpstr>Interim Legislative Study Committee</vt:lpstr>
      <vt:lpstr>PowerPoint Presentation</vt:lpstr>
      <vt:lpstr>PowerPoint Presentation</vt:lpstr>
      <vt:lpstr>PowerPoint Presentation</vt:lpstr>
      <vt:lpstr>PowerPoint Presentation</vt:lpstr>
      <vt:lpstr>References:</vt:lpstr>
      <vt:lpstr>Political deception</vt:lpstr>
      <vt:lpstr>Hickenlooper vs the facts</vt:lpstr>
      <vt:lpstr>Hickenlooper vs the facts</vt:lpstr>
      <vt:lpstr>Hickenlooper vs the facts</vt:lpstr>
      <vt:lpstr>PowerPoint Presentation</vt:lpstr>
      <vt:lpstr>Hickenlooper vs the facts</vt:lpstr>
      <vt:lpstr>Hickenlooper vs the facts</vt:lpstr>
      <vt:lpstr>Hickenlooper vs the facts</vt:lpstr>
      <vt:lpstr>PowerPoint Presentation</vt:lpstr>
      <vt:lpstr>PowerPoint Presentation</vt:lpstr>
      <vt:lpstr>What the Toxicologist cannot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Drug Interpretation Issues</vt:lpstr>
      <vt:lpstr>3 Ways to Prove Drugged Driving</vt:lpstr>
      <vt:lpstr>Ten Drugs Most Often Identified</vt:lpstr>
      <vt:lpstr>PowerPoint Presentation</vt:lpstr>
      <vt:lpstr>PowerPoint Presentation</vt:lpstr>
      <vt:lpstr>PowerPoint Presentation</vt:lpstr>
      <vt:lpstr>Effects of Drugs on Driving</vt:lpstr>
      <vt:lpstr>C.R.S. 42-4-1301</vt:lpstr>
    </vt:vector>
  </TitlesOfParts>
  <Manager/>
  <Company/>
  <LinksUpToDate>false</LinksUpToDate>
  <SharedDoc>false</SharedDoc>
  <HyperlinkBase/>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drug per se laws work?</dc:title>
  <dc:subject/>
  <dc:creator>Ed</dc:creator>
  <cp:keywords/>
  <dc:description/>
  <cp:lastModifiedBy>Ed Wood</cp:lastModifiedBy>
  <cp:revision>276</cp:revision>
  <cp:lastPrinted>2018-02-02T15:46:23Z</cp:lastPrinted>
  <dcterms:created xsi:type="dcterms:W3CDTF">2013-05-11T21:30:17Z</dcterms:created>
  <dcterms:modified xsi:type="dcterms:W3CDTF">2018-02-05T22:52:19Z</dcterms:modified>
  <cp:category/>
</cp:coreProperties>
</file>